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6" r:id="rId4"/>
    <p:sldId id="269" r:id="rId5"/>
    <p:sldId id="268" r:id="rId6"/>
    <p:sldId id="270" r:id="rId7"/>
    <p:sldId id="267" r:id="rId8"/>
    <p:sldId id="258" r:id="rId9"/>
    <p:sldId id="274" r:id="rId10"/>
    <p:sldId id="275" r:id="rId11"/>
    <p:sldId id="259" r:id="rId12"/>
    <p:sldId id="273" r:id="rId13"/>
    <p:sldId id="279" r:id="rId14"/>
    <p:sldId id="262" r:id="rId15"/>
    <p:sldId id="263" r:id="rId16"/>
    <p:sldId id="276" r:id="rId17"/>
    <p:sldId id="278" r:id="rId18"/>
    <p:sldId id="277" r:id="rId19"/>
    <p:sldId id="321" r:id="rId20"/>
    <p:sldId id="260" r:id="rId21"/>
    <p:sldId id="261" r:id="rId22"/>
    <p:sldId id="264" r:id="rId23"/>
    <p:sldId id="322"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B36A7-B92F-462C-A7C4-59A4719F9534}"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36836-0ADB-4E00-B7F9-85B1C6A407A3}" type="slidenum">
              <a:rPr lang="en-US" smtClean="0"/>
              <a:t>‹#›</a:t>
            </a:fld>
            <a:endParaRPr lang="en-US"/>
          </a:p>
        </p:txBody>
      </p:sp>
    </p:spTree>
    <p:extLst>
      <p:ext uri="{BB962C8B-B14F-4D97-AF65-F5344CB8AC3E}">
        <p14:creationId xmlns:p14="http://schemas.microsoft.com/office/powerpoint/2010/main" val="999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115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CB85-5261-4C4F-8319-39F8C14CD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495E5-0343-4BAF-B62A-A3DC63922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701C9B-F46D-4944-A9BF-E5D110E28157}"/>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5" name="Footer Placeholder 4">
            <a:extLst>
              <a:ext uri="{FF2B5EF4-FFF2-40B4-BE49-F238E27FC236}">
                <a16:creationId xmlns:a16="http://schemas.microsoft.com/office/drawing/2014/main" id="{DF8E93FA-7033-4E88-A902-934540529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D606D-F6ED-4456-8676-7E69D768B32C}"/>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186558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32EF-4697-48B6-8FA9-746A2135AF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04501-8BAE-4E14-95B7-10CF573E4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4E914-B2E9-4BDF-850E-92B17A882F14}"/>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5" name="Footer Placeholder 4">
            <a:extLst>
              <a:ext uri="{FF2B5EF4-FFF2-40B4-BE49-F238E27FC236}">
                <a16:creationId xmlns:a16="http://schemas.microsoft.com/office/drawing/2014/main" id="{AB1D6925-0EAA-45CC-A1EF-55ACC709B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064D5-DFC6-40E3-8AEF-50EFDB53E448}"/>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138938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46DBE-907E-44D4-8394-E57968D6D6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3A29C6-C8FC-41E6-ABFF-4711E65C3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56439-784A-46A4-8973-5255039ADFC6}"/>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5" name="Footer Placeholder 4">
            <a:extLst>
              <a:ext uri="{FF2B5EF4-FFF2-40B4-BE49-F238E27FC236}">
                <a16:creationId xmlns:a16="http://schemas.microsoft.com/office/drawing/2014/main" id="{68871ED3-F578-440D-ADF7-A46AD9B3F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384B8-3EED-4256-A01B-071AB44CD534}"/>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3685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F802E-D320-43EF-A77E-BEDC9E32E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19A42-F33A-41C9-A35C-FE5C613A6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F4AB7-AE98-494B-B6CD-95330EC8FC99}"/>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5" name="Footer Placeholder 4">
            <a:extLst>
              <a:ext uri="{FF2B5EF4-FFF2-40B4-BE49-F238E27FC236}">
                <a16:creationId xmlns:a16="http://schemas.microsoft.com/office/drawing/2014/main" id="{C44FBFD6-3AFC-471B-863D-F3F515F85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92240-CFF4-4B7E-A505-AAA8B6FBC8C3}"/>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103037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613-96D7-4656-B71A-83DFE0FA1D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34594-B175-47D9-8E86-35DE7F4BE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0D9A6-6634-4F49-8BFE-D4E1BFED17D3}"/>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5" name="Footer Placeholder 4">
            <a:extLst>
              <a:ext uri="{FF2B5EF4-FFF2-40B4-BE49-F238E27FC236}">
                <a16:creationId xmlns:a16="http://schemas.microsoft.com/office/drawing/2014/main" id="{170CA85D-C49C-4E5A-A38F-5E3E7FB27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ADE20-DDD5-4A5A-A2FF-415B903C9183}"/>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44858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90EC-8464-4140-AA2E-B693A7E24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15FB2-3007-44F2-BC83-AD3C9841AB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29A4F-9AAA-4484-8618-C5BF5CCF7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B0FBC-3872-4A4F-923D-2E05BE26B1BB}"/>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6" name="Footer Placeholder 5">
            <a:extLst>
              <a:ext uri="{FF2B5EF4-FFF2-40B4-BE49-F238E27FC236}">
                <a16:creationId xmlns:a16="http://schemas.microsoft.com/office/drawing/2014/main" id="{100B017E-9CEB-434F-9CC7-F33E0EC8A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9506D-15F5-490B-8CC9-1C7745364154}"/>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238537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FC86-0DAE-48F0-BFA6-FF2D10E323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1A6515-7BD2-4ADD-B934-7433F3847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0B2F1-6BC3-46FC-AF50-0AA969519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1A006F-7F6B-481B-9F36-4629EC02E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E8C56-5618-4E66-87E0-E166697A9D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C9A7E-FCEA-4CBE-84C8-445F257419B1}"/>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8" name="Footer Placeholder 7">
            <a:extLst>
              <a:ext uri="{FF2B5EF4-FFF2-40B4-BE49-F238E27FC236}">
                <a16:creationId xmlns:a16="http://schemas.microsoft.com/office/drawing/2014/main" id="{8B7A0254-BDF3-435F-907D-C5224C45C2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1746F-9C62-4F16-9856-0C6C6D236857}"/>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21292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C075-A377-413D-A8C8-5AA9AC45D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4EDBD8-DA9A-4786-A7AB-C299FEB7C75A}"/>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4" name="Footer Placeholder 3">
            <a:extLst>
              <a:ext uri="{FF2B5EF4-FFF2-40B4-BE49-F238E27FC236}">
                <a16:creationId xmlns:a16="http://schemas.microsoft.com/office/drawing/2014/main" id="{22AF22DD-7A5A-42FD-9B11-56157DA195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3E4362-243B-4A60-ADCE-488BFE879548}"/>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417073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DF24A-A4C2-4A40-8F0E-E2209C352BC3}"/>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3" name="Footer Placeholder 2">
            <a:extLst>
              <a:ext uri="{FF2B5EF4-FFF2-40B4-BE49-F238E27FC236}">
                <a16:creationId xmlns:a16="http://schemas.microsoft.com/office/drawing/2014/main" id="{46AB3483-01CE-42FA-8028-CA8E38B2AE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381830-AE0F-4EC1-AB51-7C5329E44DF5}"/>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269169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B30B-762C-4149-91BB-C8B826CF3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3D4E39-55F7-4665-AF0D-13AF990097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089B4F-74CC-4664-82FF-3AAC150BF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09E03-F216-44A4-845B-9BD08A04B47A}"/>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6" name="Footer Placeholder 5">
            <a:extLst>
              <a:ext uri="{FF2B5EF4-FFF2-40B4-BE49-F238E27FC236}">
                <a16:creationId xmlns:a16="http://schemas.microsoft.com/office/drawing/2014/main" id="{6E169FA3-1A7C-4EB9-9A86-5248667D4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0A0BA-B124-4D66-96DA-E8C3A7D9C853}"/>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69949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609D-87D3-4E6E-9825-B90131039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6B0D7-1290-42A2-B8C7-AE638214A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5CB478-04E2-4E60-8287-A3DA63AB4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F4E8A-FA24-4FF8-A84E-C43A5E40A21E}"/>
              </a:ext>
            </a:extLst>
          </p:cNvPr>
          <p:cNvSpPr>
            <a:spLocks noGrp="1"/>
          </p:cNvSpPr>
          <p:nvPr>
            <p:ph type="dt" sz="half" idx="10"/>
          </p:nvPr>
        </p:nvSpPr>
        <p:spPr/>
        <p:txBody>
          <a:bodyPr/>
          <a:lstStyle/>
          <a:p>
            <a:fld id="{5A72234A-5B6A-46BA-8ED0-9E60FC937A79}" type="datetimeFigureOut">
              <a:rPr lang="en-US" smtClean="0"/>
              <a:t>8/17/2021</a:t>
            </a:fld>
            <a:endParaRPr lang="en-US"/>
          </a:p>
        </p:txBody>
      </p:sp>
      <p:sp>
        <p:nvSpPr>
          <p:cNvPr id="6" name="Footer Placeholder 5">
            <a:extLst>
              <a:ext uri="{FF2B5EF4-FFF2-40B4-BE49-F238E27FC236}">
                <a16:creationId xmlns:a16="http://schemas.microsoft.com/office/drawing/2014/main" id="{4FB0EE9A-C95E-4C77-A0F9-5A7329CB3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D7AE0-64DB-4834-B5F4-A0B382663707}"/>
              </a:ext>
            </a:extLst>
          </p:cNvPr>
          <p:cNvSpPr>
            <a:spLocks noGrp="1"/>
          </p:cNvSpPr>
          <p:nvPr>
            <p:ph type="sldNum" sz="quarter" idx="12"/>
          </p:nvPr>
        </p:nvSpPr>
        <p:spPr/>
        <p:txBody>
          <a:bodyPr/>
          <a:lstStyle/>
          <a:p>
            <a:fld id="{73CA71B9-4C44-419A-BC07-46198F207A35}" type="slidenum">
              <a:rPr lang="en-US" smtClean="0"/>
              <a:t>‹#›</a:t>
            </a:fld>
            <a:endParaRPr lang="en-US"/>
          </a:p>
        </p:txBody>
      </p:sp>
    </p:spTree>
    <p:extLst>
      <p:ext uri="{BB962C8B-B14F-4D97-AF65-F5344CB8AC3E}">
        <p14:creationId xmlns:p14="http://schemas.microsoft.com/office/powerpoint/2010/main" val="366520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099F7-57AE-43C4-A184-796F99663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49B56C-F0BF-4A6E-943C-D3DCC4D41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3A960-AD34-4310-A391-3FF3831EC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2234A-5B6A-46BA-8ED0-9E60FC937A79}" type="datetimeFigureOut">
              <a:rPr lang="en-US" smtClean="0"/>
              <a:t>8/17/2021</a:t>
            </a:fld>
            <a:endParaRPr lang="en-US"/>
          </a:p>
        </p:txBody>
      </p:sp>
      <p:sp>
        <p:nvSpPr>
          <p:cNvPr id="5" name="Footer Placeholder 4">
            <a:extLst>
              <a:ext uri="{FF2B5EF4-FFF2-40B4-BE49-F238E27FC236}">
                <a16:creationId xmlns:a16="http://schemas.microsoft.com/office/drawing/2014/main" id="{9B8B9E7E-D820-4CEC-BE8C-F3627C5DC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30675E-BEC2-4BCE-BAB6-71A8C4842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A71B9-4C44-419A-BC07-46198F207A35}" type="slidenum">
              <a:rPr lang="en-US" smtClean="0"/>
              <a:t>‹#›</a:t>
            </a:fld>
            <a:endParaRPr lang="en-US"/>
          </a:p>
        </p:txBody>
      </p:sp>
    </p:spTree>
    <p:extLst>
      <p:ext uri="{BB962C8B-B14F-4D97-AF65-F5344CB8AC3E}">
        <p14:creationId xmlns:p14="http://schemas.microsoft.com/office/powerpoint/2010/main" val="3121568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dicalboard.georgia.gov/professionals/pdmp-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ag.org/wp-content/uploads/2021/02/MAG-PDMP-Amnesty-Law-Naloxone-FactSheet-2021.pdf" TargetMode="External"/><Relationship Id="rId3" Type="http://schemas.openxmlformats.org/officeDocument/2006/relationships/hyperlink" Target="https://end-overdose-epidemic.org/" TargetMode="External"/><Relationship Id="rId7" Type="http://schemas.openxmlformats.org/officeDocument/2006/relationships/hyperlink" Target="https://nam12.safelinks.protection.outlook.com/?url=https%3A%2F%2Flink.edgepilot.com%2Fs%2Ff94bb565%2FbSrgaKUkTUCnPrnuY1StTg%3Fu%3Dhttps%3A%2F%2Fwww.gadental.org%2Feducation%2Fupcoming-webinars&amp;data=04%7C01%7CDebi.DemestihasDalton%40wellstar.org%7C13a7922ef1014c6040c908d95d08620d%7C0598535e625d4d4386bb5240e2e61ee0%7C0%7C0%7C637643113013256852%7CUnknown%7CTWFpbGZsb3d8eyJWIjoiMC4wLjAwMDAiLCJQIjoiV2luMzIiLCJBTiI6Ik1haWwiLCJXVCI6Mn0%3D%7C1000&amp;sdata=beODcS1OektBbhmkiQ%2BMqQBOjUNdMCivfol3ah%2BFomc%3D&amp;reserved=0" TargetMode="External"/><Relationship Id="rId2" Type="http://schemas.openxmlformats.org/officeDocument/2006/relationships/hyperlink" Target="https://www.cdc.gov/rxawareness/" TargetMode="External"/><Relationship Id="rId1" Type="http://schemas.openxmlformats.org/officeDocument/2006/relationships/slideLayout" Target="../slideLayouts/slideLayout2.xml"/><Relationship Id="rId6" Type="http://schemas.openxmlformats.org/officeDocument/2006/relationships/hyperlink" Target="https://www.samhsa.gov/medication-assisted-treatment/medications-counseling-related-conditions/opioid-overdose" TargetMode="External"/><Relationship Id="rId11" Type="http://schemas.openxmlformats.org/officeDocument/2006/relationships/hyperlink" Target="https://www.optum.com/business/resources/library/managing-opioid-costs-managing-risks.html" TargetMode="External"/><Relationship Id="rId5" Type="http://schemas.openxmlformats.org/officeDocument/2006/relationships/hyperlink" Target="https://www.asam.org/" TargetMode="External"/><Relationship Id="rId10" Type="http://schemas.openxmlformats.org/officeDocument/2006/relationships/hyperlink" Target="https://dph.georgia.gov/epidemiology/drug-surveillance-unit" TargetMode="External"/><Relationship Id="rId4" Type="http://schemas.openxmlformats.org/officeDocument/2006/relationships/hyperlink" Target="https://www.mag.org/affiliates/mag-foundation/think-about-it/" TargetMode="External"/><Relationship Id="rId9" Type="http://schemas.openxmlformats.org/officeDocument/2006/relationships/hyperlink" Target="https://www.mag.org/advocacy/advocacy-fact-shee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rincipalspov.blogspot.com/2014/12/the-three-questions.html"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debi.dalton@dch.ga.gov" TargetMode="External"/><Relationship Id="rId2" Type="http://schemas.openxmlformats.org/officeDocument/2006/relationships/hyperlink" Target="mailto:despina.dalton@gmail.com" TargetMode="External"/><Relationship Id="rId1" Type="http://schemas.openxmlformats.org/officeDocument/2006/relationships/slideLayout" Target="../slideLayouts/slideLayout2.xml"/><Relationship Id="rId4" Type="http://schemas.openxmlformats.org/officeDocument/2006/relationships/hyperlink" Target="mailto:debi.demestihasdalton@wellstar.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Rectangle 5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53" name="Freeform: Shape 5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92315AE-E637-4704-B59B-847210D80122}"/>
              </a:ext>
            </a:extLst>
          </p:cNvPr>
          <p:cNvSpPr>
            <a:spLocks noGrp="1"/>
          </p:cNvSpPr>
          <p:nvPr>
            <p:ph type="subTitle" idx="1"/>
          </p:nvPr>
        </p:nvSpPr>
        <p:spPr>
          <a:xfrm>
            <a:off x="3484064" y="3614700"/>
            <a:ext cx="5446960" cy="1790058"/>
          </a:xfrm>
          <a:noFill/>
        </p:spPr>
        <p:txBody>
          <a:bodyPr vert="horz" lIns="91440" tIns="45720" rIns="91440" bIns="45720" rtlCol="0">
            <a:noAutofit/>
          </a:bodyPr>
          <a:lstStyle/>
          <a:p>
            <a:r>
              <a:rPr lang="en-US" sz="2000" b="1" dirty="0">
                <a:solidFill>
                  <a:srgbClr val="080808"/>
                </a:solidFill>
              </a:rPr>
              <a:t>Debi Dalton, MD, MBA, RPh, CPE, FAAP, FACHE</a:t>
            </a:r>
          </a:p>
          <a:p>
            <a:pPr marL="801688" indent="-228600" algn="l">
              <a:buFont typeface="Arial" panose="020B0604020202020204" pitchFamily="34" charset="0"/>
              <a:buChar char="•"/>
            </a:pPr>
            <a:r>
              <a:rPr lang="en-US" sz="1600" dirty="0">
                <a:solidFill>
                  <a:srgbClr val="080808"/>
                </a:solidFill>
              </a:rPr>
              <a:t>Chair, Georgia Composite Medical Board</a:t>
            </a:r>
          </a:p>
          <a:p>
            <a:pPr marL="801688" indent="-228600" algn="l">
              <a:buFont typeface="Arial" panose="020B0604020202020204" pitchFamily="34" charset="0"/>
              <a:buChar char="•"/>
            </a:pPr>
            <a:r>
              <a:rPr lang="en-US" sz="1600" dirty="0">
                <a:solidFill>
                  <a:srgbClr val="080808"/>
                </a:solidFill>
              </a:rPr>
              <a:t>VP of Medical Affairs/CMO/Physician Advisor        Wellstar Douglas Hospital</a:t>
            </a:r>
          </a:p>
          <a:p>
            <a:pPr marL="801688" indent="-228600" algn="l">
              <a:buFont typeface="Arial" panose="020B0604020202020204" pitchFamily="34" charset="0"/>
              <a:buChar char="•"/>
            </a:pPr>
            <a:r>
              <a:rPr lang="en-US" sz="1600" dirty="0">
                <a:solidFill>
                  <a:srgbClr val="080808"/>
                </a:solidFill>
              </a:rPr>
              <a:t>Secretary, Medical Association of GA</a:t>
            </a:r>
          </a:p>
        </p:txBody>
      </p:sp>
      <p:sp>
        <p:nvSpPr>
          <p:cNvPr id="2" name="Title 1">
            <a:extLst>
              <a:ext uri="{FF2B5EF4-FFF2-40B4-BE49-F238E27FC236}">
                <a16:creationId xmlns:a16="http://schemas.microsoft.com/office/drawing/2014/main" id="{F14FEF14-815C-406B-AE50-C71952941ABB}"/>
              </a:ext>
            </a:extLst>
          </p:cNvPr>
          <p:cNvSpPr>
            <a:spLocks noGrp="1"/>
          </p:cNvSpPr>
          <p:nvPr>
            <p:ph type="ctrTitle"/>
          </p:nvPr>
        </p:nvSpPr>
        <p:spPr>
          <a:xfrm>
            <a:off x="3204642" y="914400"/>
            <a:ext cx="5782716" cy="3213463"/>
          </a:xfrm>
          <a:noFill/>
        </p:spPr>
        <p:txBody>
          <a:bodyPr vert="horz" lIns="91440" tIns="45720" rIns="91440" bIns="45720" rtlCol="0" anchor="ctr">
            <a:normAutofit/>
          </a:bodyPr>
          <a:lstStyle/>
          <a:p>
            <a:r>
              <a:rPr lang="en-US" sz="2800" b="1" kern="1200" dirty="0">
                <a:solidFill>
                  <a:srgbClr val="080808"/>
                </a:solidFill>
                <a:latin typeface="+mj-lt"/>
                <a:ea typeface="+mj-ea"/>
                <a:cs typeface="+mj-cs"/>
              </a:rPr>
              <a:t>The Impact of Opioid Abuse </a:t>
            </a:r>
            <a:br>
              <a:rPr lang="en-US" sz="2800" b="1" kern="1200" dirty="0">
                <a:solidFill>
                  <a:srgbClr val="080808"/>
                </a:solidFill>
                <a:latin typeface="+mj-lt"/>
                <a:ea typeface="+mj-ea"/>
                <a:cs typeface="+mj-cs"/>
              </a:rPr>
            </a:br>
            <a:r>
              <a:rPr lang="en-US" sz="2800" b="1" kern="1200" dirty="0">
                <a:solidFill>
                  <a:srgbClr val="080808"/>
                </a:solidFill>
                <a:latin typeface="+mj-lt"/>
                <a:ea typeface="+mj-ea"/>
                <a:cs typeface="+mj-cs"/>
              </a:rPr>
              <a:t>and Proper Prescription Writing of Opioids in a Dental Practice</a:t>
            </a:r>
            <a:br>
              <a:rPr lang="en-US" sz="2800" b="1" kern="1200" dirty="0">
                <a:solidFill>
                  <a:srgbClr val="080808"/>
                </a:solidFill>
                <a:latin typeface="+mj-lt"/>
                <a:ea typeface="+mj-ea"/>
                <a:cs typeface="+mj-cs"/>
              </a:rPr>
            </a:br>
            <a:br>
              <a:rPr lang="en-US" sz="1600" b="1" kern="1200" dirty="0">
                <a:solidFill>
                  <a:srgbClr val="080808"/>
                </a:solidFill>
                <a:latin typeface="+mj-lt"/>
                <a:ea typeface="+mj-ea"/>
                <a:cs typeface="+mj-cs"/>
              </a:rPr>
            </a:br>
            <a:r>
              <a:rPr lang="en-US" sz="2400" b="1" kern="1200" dirty="0">
                <a:solidFill>
                  <a:srgbClr val="080808"/>
                </a:solidFill>
                <a:latin typeface="+mj-lt"/>
                <a:ea typeface="+mj-ea"/>
                <a:cs typeface="+mj-cs"/>
              </a:rPr>
              <a:t>September 26, 2021</a:t>
            </a:r>
          </a:p>
        </p:txBody>
      </p:sp>
      <p:sp>
        <p:nvSpPr>
          <p:cNvPr id="57" name="Freeform: Shape 5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5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2015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686CC3-C92D-42BF-BE7C-09915CADC673}"/>
              </a:ext>
            </a:extLst>
          </p:cNvPr>
          <p:cNvSpPr>
            <a:spLocks noGrp="1"/>
          </p:cNvSpPr>
          <p:nvPr>
            <p:ph type="title"/>
          </p:nvPr>
        </p:nvSpPr>
        <p:spPr>
          <a:xfrm>
            <a:off x="643467" y="321734"/>
            <a:ext cx="10905066" cy="1135737"/>
          </a:xfrm>
        </p:spPr>
        <p:txBody>
          <a:bodyPr>
            <a:normAutofit/>
          </a:bodyPr>
          <a:lstStyle/>
          <a:p>
            <a:r>
              <a:rPr lang="en-US" b="1" dirty="0"/>
              <a:t>The Law</a:t>
            </a:r>
          </a:p>
        </p:txBody>
      </p:sp>
      <p:sp>
        <p:nvSpPr>
          <p:cNvPr id="3" name="Content Placeholder 2">
            <a:extLst>
              <a:ext uri="{FF2B5EF4-FFF2-40B4-BE49-F238E27FC236}">
                <a16:creationId xmlns:a16="http://schemas.microsoft.com/office/drawing/2014/main" id="{16B8489C-B448-4DD0-926B-0CB20EBDFAE8}"/>
              </a:ext>
            </a:extLst>
          </p:cNvPr>
          <p:cNvSpPr>
            <a:spLocks noGrp="1"/>
          </p:cNvSpPr>
          <p:nvPr>
            <p:ph idx="1"/>
          </p:nvPr>
        </p:nvSpPr>
        <p:spPr>
          <a:xfrm>
            <a:off x="643467" y="1602377"/>
            <a:ext cx="10581882" cy="4574586"/>
          </a:xfrm>
        </p:spPr>
        <p:txBody>
          <a:bodyPr>
            <a:normAutofit/>
          </a:bodyPr>
          <a:lstStyle/>
          <a:p>
            <a:pPr>
              <a:buFont typeface="Wingdings" panose="05000000000000000000" pitchFamily="2" charset="2"/>
              <a:buChar char="v"/>
            </a:pPr>
            <a:r>
              <a:rPr lang="en-US" sz="2400" dirty="0"/>
              <a:t>Establish the PDMP to electronically record prescription information resulting from the dispensing of Schedule II, III, IV or V controlled substances as well as benzodiazepines.</a:t>
            </a:r>
          </a:p>
          <a:p>
            <a:pPr>
              <a:buFont typeface="Wingdings" panose="05000000000000000000" pitchFamily="2" charset="2"/>
              <a:buChar char="v"/>
            </a:pPr>
            <a:r>
              <a:rPr lang="en-US" sz="2400" dirty="0"/>
              <a:t>To assist with the reduction of abuse of controlled substances.</a:t>
            </a:r>
          </a:p>
          <a:p>
            <a:pPr>
              <a:buFont typeface="Wingdings" panose="05000000000000000000" pitchFamily="2" charset="2"/>
              <a:buChar char="v"/>
            </a:pPr>
            <a:r>
              <a:rPr lang="en-US" sz="2400" dirty="0"/>
              <a:t>To promote the proper use of medications to treat pain.</a:t>
            </a:r>
          </a:p>
          <a:p>
            <a:pPr>
              <a:buFont typeface="Wingdings" panose="05000000000000000000" pitchFamily="2" charset="2"/>
              <a:buChar char="v"/>
            </a:pPr>
            <a:r>
              <a:rPr lang="en-US" sz="2400" dirty="0"/>
              <a:t>To reduce duplicative prescribing and overprescribing of controlled substances.</a:t>
            </a:r>
          </a:p>
          <a:p>
            <a:pPr>
              <a:buFont typeface="Wingdings" panose="05000000000000000000" pitchFamily="2" charset="2"/>
              <a:buChar char="v"/>
            </a:pPr>
            <a:r>
              <a:rPr lang="en-US" sz="2400" dirty="0"/>
              <a:t>For health oversight purposes.</a:t>
            </a:r>
          </a:p>
          <a:p>
            <a:pPr>
              <a:buFont typeface="Wingdings" panose="05000000000000000000" pitchFamily="2" charset="2"/>
              <a:buChar char="v"/>
            </a:pPr>
            <a:r>
              <a:rPr lang="en-US" sz="2400" dirty="0"/>
              <a:t>To gather data for epidemiological research.</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250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4AE35F-1288-42FA-817F-EBD7FD71C234}"/>
              </a:ext>
            </a:extLst>
          </p:cNvPr>
          <p:cNvSpPr>
            <a:spLocks noGrp="1"/>
          </p:cNvSpPr>
          <p:nvPr>
            <p:ph type="title"/>
          </p:nvPr>
        </p:nvSpPr>
        <p:spPr>
          <a:xfrm>
            <a:off x="643467" y="321734"/>
            <a:ext cx="10905066" cy="1135737"/>
          </a:xfrm>
        </p:spPr>
        <p:txBody>
          <a:bodyPr>
            <a:normAutofit/>
          </a:bodyPr>
          <a:lstStyle/>
          <a:p>
            <a:r>
              <a:rPr lang="en-US" b="1" dirty="0"/>
              <a:t>The Law </a:t>
            </a:r>
          </a:p>
        </p:txBody>
      </p:sp>
      <p:sp>
        <p:nvSpPr>
          <p:cNvPr id="3" name="Content Placeholder 2">
            <a:extLst>
              <a:ext uri="{FF2B5EF4-FFF2-40B4-BE49-F238E27FC236}">
                <a16:creationId xmlns:a16="http://schemas.microsoft.com/office/drawing/2014/main" id="{7994914F-D802-4148-A79F-5421795A136A}"/>
              </a:ext>
            </a:extLst>
          </p:cNvPr>
          <p:cNvSpPr>
            <a:spLocks noGrp="1"/>
          </p:cNvSpPr>
          <p:nvPr>
            <p:ph idx="1"/>
          </p:nvPr>
        </p:nvSpPr>
        <p:spPr>
          <a:xfrm>
            <a:off x="643467" y="1457471"/>
            <a:ext cx="10905066" cy="5161606"/>
          </a:xfrm>
        </p:spPr>
        <p:txBody>
          <a:bodyPr>
            <a:normAutofit/>
          </a:bodyPr>
          <a:lstStyle/>
          <a:p>
            <a:pPr>
              <a:buFont typeface="Wingdings" panose="05000000000000000000" pitchFamily="2" charset="2"/>
              <a:buChar char="v"/>
            </a:pPr>
            <a:r>
              <a:rPr lang="en-US" sz="1900" b="1" dirty="0"/>
              <a:t>GA HB 249: </a:t>
            </a:r>
          </a:p>
          <a:p>
            <a:pPr lvl="1">
              <a:buFont typeface="Wingdings" panose="05000000000000000000" pitchFamily="2" charset="2"/>
              <a:buChar char="v"/>
            </a:pPr>
            <a:r>
              <a:rPr lang="en-US" sz="1900" dirty="0"/>
              <a:t>PDMP moved from Georgia Drugs and Narcotics Agency to Department of Public Health.</a:t>
            </a:r>
            <a:endParaRPr lang="en-US" sz="1900" b="1" dirty="0"/>
          </a:p>
          <a:p>
            <a:pPr lvl="1">
              <a:buFont typeface="Wingdings" panose="05000000000000000000" pitchFamily="2" charset="2"/>
              <a:buChar char="v"/>
            </a:pPr>
            <a:r>
              <a:rPr lang="en-US" sz="1900" dirty="0"/>
              <a:t>Mandatory enrollment for anyone with a DEA number.</a:t>
            </a:r>
          </a:p>
          <a:p>
            <a:pPr lvl="1">
              <a:buFont typeface="Wingdings" panose="05000000000000000000" pitchFamily="2" charset="2"/>
              <a:buChar char="v"/>
            </a:pPr>
            <a:r>
              <a:rPr lang="en-US" sz="1900" dirty="0"/>
              <a:t>Prescriber can delegate two members of their staff to check PDMP when prescribing an opioid.</a:t>
            </a:r>
          </a:p>
          <a:p>
            <a:pPr lvl="1">
              <a:buFont typeface="Wingdings" panose="05000000000000000000" pitchFamily="2" charset="2"/>
              <a:buChar char="v"/>
            </a:pPr>
            <a:r>
              <a:rPr lang="en-US" sz="1900" dirty="0"/>
              <a:t>DPH will randomly test their PDMP site to confirm operability.</a:t>
            </a:r>
          </a:p>
          <a:p>
            <a:pPr lvl="1">
              <a:buFont typeface="Wingdings" panose="05000000000000000000" pitchFamily="2" charset="2"/>
              <a:buChar char="v"/>
            </a:pPr>
            <a:r>
              <a:rPr lang="en-US" sz="1900" dirty="0"/>
              <a:t>Will include review for opioids, benzodiazepines and certain stimulants.</a:t>
            </a:r>
            <a:r>
              <a:rPr lang="en-US" sz="1900" b="1" dirty="0"/>
              <a:t> </a:t>
            </a:r>
          </a:p>
          <a:p>
            <a:pPr marL="457200" lvl="1" indent="0">
              <a:buNone/>
            </a:pPr>
            <a:r>
              <a:rPr lang="en-US" sz="1900" b="1" dirty="0"/>
              <a:t>      Go Live for the PDMP review: July 2018</a:t>
            </a:r>
            <a:endParaRPr lang="en-US" sz="1900" dirty="0"/>
          </a:p>
          <a:p>
            <a:pPr lvl="1">
              <a:buFont typeface="Wingdings" panose="05000000000000000000" pitchFamily="2" charset="2"/>
              <a:buChar char="v"/>
            </a:pPr>
            <a:r>
              <a:rPr lang="en-US" sz="1900" dirty="0"/>
              <a:t>Exemptions include prescriptions for </a:t>
            </a:r>
            <a:r>
              <a:rPr lang="en-US" sz="1900" u="sng" dirty="0"/>
              <a:t>&lt;</a:t>
            </a:r>
            <a:r>
              <a:rPr lang="en-US" sz="1900" dirty="0"/>
              <a:t> 3 days supply and no more than 26 tablets, patients admitted to a healthcare facility, OP Surgery patients may have </a:t>
            </a:r>
            <a:r>
              <a:rPr lang="en-US" sz="1900" u="sng" dirty="0"/>
              <a:t>&lt;</a:t>
            </a:r>
            <a:r>
              <a:rPr lang="en-US" sz="1900" dirty="0"/>
              <a:t>10-day supply or no more than 40 tablets, terminally ill or hospice patients, oncology patients. </a:t>
            </a:r>
          </a:p>
          <a:p>
            <a:pPr lvl="1">
              <a:buFont typeface="Wingdings" panose="05000000000000000000" pitchFamily="2" charset="2"/>
              <a:buChar char="v"/>
            </a:pPr>
            <a:r>
              <a:rPr lang="en-US" sz="1900" dirty="0"/>
              <a:t>Notation required in medical record that PDMP was checked, and patient was told of the addictive nature of the medication.</a:t>
            </a:r>
          </a:p>
          <a:p>
            <a:pPr lvl="1">
              <a:buFont typeface="Wingdings" panose="05000000000000000000" pitchFamily="2" charset="2"/>
              <a:buChar char="v"/>
            </a:pPr>
            <a:r>
              <a:rPr lang="en-US" sz="1900" dirty="0"/>
              <a:t>Prescriber will be held accountable to the Composite Medical State Board.</a:t>
            </a:r>
          </a:p>
          <a:p>
            <a:pPr lvl="1">
              <a:buFont typeface="Wingdings" panose="05000000000000000000" pitchFamily="2" charset="2"/>
              <a:buChar char="v"/>
            </a:pPr>
            <a:r>
              <a:rPr lang="en-US" sz="1900" dirty="0"/>
              <a:t>All Neonatal Abstinence Syndrome patients will be reported to DPH.</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3651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DBAB9-EDD4-4557-A5C0-08DEB799F094}"/>
              </a:ext>
            </a:extLst>
          </p:cNvPr>
          <p:cNvSpPr>
            <a:spLocks noGrp="1"/>
          </p:cNvSpPr>
          <p:nvPr>
            <p:ph type="title"/>
          </p:nvPr>
        </p:nvSpPr>
        <p:spPr>
          <a:xfrm>
            <a:off x="643467" y="321734"/>
            <a:ext cx="10905066" cy="1135737"/>
          </a:xfrm>
        </p:spPr>
        <p:txBody>
          <a:bodyPr>
            <a:normAutofit/>
          </a:bodyPr>
          <a:lstStyle/>
          <a:p>
            <a:r>
              <a:rPr lang="en-US" b="1" dirty="0"/>
              <a:t>The Law</a:t>
            </a:r>
          </a:p>
        </p:txBody>
      </p:sp>
      <p:sp>
        <p:nvSpPr>
          <p:cNvPr id="3" name="Content Placeholder 2">
            <a:extLst>
              <a:ext uri="{FF2B5EF4-FFF2-40B4-BE49-F238E27FC236}">
                <a16:creationId xmlns:a16="http://schemas.microsoft.com/office/drawing/2014/main" id="{9D046B9E-454D-49A8-9239-FC38BB3A5CD8}"/>
              </a:ext>
            </a:extLst>
          </p:cNvPr>
          <p:cNvSpPr>
            <a:spLocks noGrp="1"/>
          </p:cNvSpPr>
          <p:nvPr>
            <p:ph idx="1"/>
          </p:nvPr>
        </p:nvSpPr>
        <p:spPr>
          <a:xfrm>
            <a:off x="643467" y="1986363"/>
            <a:ext cx="10503504" cy="4190600"/>
          </a:xfrm>
        </p:spPr>
        <p:txBody>
          <a:bodyPr>
            <a:normAutofit/>
          </a:bodyPr>
          <a:lstStyle/>
          <a:p>
            <a:pPr>
              <a:buFont typeface="Wingdings" panose="05000000000000000000" pitchFamily="2" charset="2"/>
              <a:buChar char="v"/>
            </a:pPr>
            <a:r>
              <a:rPr lang="en-US" sz="2400" dirty="0"/>
              <a:t>Effective July 1, 2017, dispensers were required to enter prescription information for Schedule II,III, IV, V controlled substances within 24 hours.</a:t>
            </a:r>
          </a:p>
          <a:p>
            <a:pPr>
              <a:buFont typeface="Wingdings" panose="05000000000000000000" pitchFamily="2" charset="2"/>
              <a:buChar char="v"/>
            </a:pPr>
            <a:r>
              <a:rPr lang="en-US" sz="2400" dirty="0"/>
              <a:t>Originally, the law allowed storage of PDMP information for maximum of 2 years. As of July 1, 2019, the storage period changed to five years. At this time, a full five-year record of prescriptions will not be available until July 1, 2022 because the original law remained in effect until July 1, 2019.</a:t>
            </a:r>
          </a:p>
          <a:p>
            <a:pPr>
              <a:buFont typeface="Wingdings" panose="05000000000000000000" pitchFamily="2" charset="2"/>
              <a:buChar char="v"/>
            </a:pPr>
            <a:r>
              <a:rPr lang="en-US" sz="2400" dirty="0"/>
              <a:t>Prescriber may be held civilly liable and criminally responsible for misuse of information found in the PDMP. Secure this HIPPA protected information!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3242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99C8A1-8CC4-4BD5-A3A3-D05CA0334043}"/>
              </a:ext>
            </a:extLst>
          </p:cNvPr>
          <p:cNvSpPr>
            <a:spLocks noGrp="1"/>
          </p:cNvSpPr>
          <p:nvPr>
            <p:ph type="title"/>
          </p:nvPr>
        </p:nvSpPr>
        <p:spPr>
          <a:xfrm>
            <a:off x="643467" y="321734"/>
            <a:ext cx="10905066" cy="1135737"/>
          </a:xfrm>
        </p:spPr>
        <p:txBody>
          <a:bodyPr>
            <a:normAutofit/>
          </a:bodyPr>
          <a:lstStyle/>
          <a:p>
            <a:r>
              <a:rPr lang="en-US" b="1" dirty="0"/>
              <a:t>The Law</a:t>
            </a:r>
          </a:p>
        </p:txBody>
      </p:sp>
      <p:sp>
        <p:nvSpPr>
          <p:cNvPr id="3" name="Content Placeholder 2">
            <a:extLst>
              <a:ext uri="{FF2B5EF4-FFF2-40B4-BE49-F238E27FC236}">
                <a16:creationId xmlns:a16="http://schemas.microsoft.com/office/drawing/2014/main" id="{79DDD5E0-326E-41FB-91F7-B6B6A93E6C21}"/>
              </a:ext>
            </a:extLst>
          </p:cNvPr>
          <p:cNvSpPr>
            <a:spLocks noGrp="1"/>
          </p:cNvSpPr>
          <p:nvPr>
            <p:ph idx="1"/>
          </p:nvPr>
        </p:nvSpPr>
        <p:spPr>
          <a:xfrm>
            <a:off x="643467" y="1986363"/>
            <a:ext cx="10905066" cy="4190600"/>
          </a:xfrm>
        </p:spPr>
        <p:txBody>
          <a:bodyPr>
            <a:normAutofit/>
          </a:bodyPr>
          <a:lstStyle/>
          <a:p>
            <a:pPr>
              <a:buFont typeface="Wingdings" panose="05000000000000000000" pitchFamily="2" charset="2"/>
              <a:buChar char="v"/>
            </a:pPr>
            <a:r>
              <a:rPr lang="en-US" sz="2400" dirty="0"/>
              <a:t>Essentially made naloxone over-the-counter, available in several different forms: nasal, IM and prepackaged 2-pack.</a:t>
            </a:r>
          </a:p>
          <a:p>
            <a:pPr>
              <a:buFont typeface="Wingdings" panose="05000000000000000000" pitchFamily="2" charset="2"/>
              <a:buChar char="v"/>
            </a:pPr>
            <a:r>
              <a:rPr lang="en-US" sz="2400" dirty="0"/>
              <a:t>Prescribers shall provide information to patients regarding addictive risks, how to safely dispose of unused opioids, and to provide this information verbally or in writing.</a:t>
            </a:r>
          </a:p>
          <a:p>
            <a:pPr>
              <a:buFont typeface="Wingdings" panose="05000000000000000000" pitchFamily="2" charset="2"/>
              <a:buChar char="v"/>
            </a:pPr>
            <a:r>
              <a:rPr lang="en-US" sz="2400" dirty="0"/>
              <a:t>Neonatal Abstinence Syndrome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6820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D409E8-D229-43C5-8D9C-B07A7D6B7207}"/>
              </a:ext>
            </a:extLst>
          </p:cNvPr>
          <p:cNvSpPr>
            <a:spLocks noGrp="1"/>
          </p:cNvSpPr>
          <p:nvPr>
            <p:ph type="title"/>
          </p:nvPr>
        </p:nvSpPr>
        <p:spPr>
          <a:xfrm>
            <a:off x="643467" y="321734"/>
            <a:ext cx="10905066" cy="1135737"/>
          </a:xfrm>
        </p:spPr>
        <p:txBody>
          <a:bodyPr>
            <a:normAutofit/>
          </a:bodyPr>
          <a:lstStyle/>
          <a:p>
            <a:r>
              <a:rPr lang="en-US" b="1" dirty="0"/>
              <a:t>PDMP</a:t>
            </a:r>
          </a:p>
        </p:txBody>
      </p:sp>
      <p:sp>
        <p:nvSpPr>
          <p:cNvPr id="3" name="Content Placeholder 2">
            <a:extLst>
              <a:ext uri="{FF2B5EF4-FFF2-40B4-BE49-F238E27FC236}">
                <a16:creationId xmlns:a16="http://schemas.microsoft.com/office/drawing/2014/main" id="{E66A6FAC-2AFB-43E3-819B-3313D0AFC92C}"/>
              </a:ext>
            </a:extLst>
          </p:cNvPr>
          <p:cNvSpPr>
            <a:spLocks noGrp="1"/>
          </p:cNvSpPr>
          <p:nvPr>
            <p:ph idx="1"/>
          </p:nvPr>
        </p:nvSpPr>
        <p:spPr>
          <a:xfrm>
            <a:off x="643467" y="1782981"/>
            <a:ext cx="10646094" cy="4393982"/>
          </a:xfrm>
        </p:spPr>
        <p:txBody>
          <a:bodyPr>
            <a:normAutofit/>
          </a:bodyPr>
          <a:lstStyle/>
          <a:p>
            <a:pPr marL="0" indent="0">
              <a:buNone/>
            </a:pPr>
            <a:r>
              <a:rPr lang="en-US" sz="2400" dirty="0"/>
              <a:t>Prescription Drug Monitoring Program</a:t>
            </a:r>
          </a:p>
          <a:p>
            <a:pPr>
              <a:buFont typeface="Wingdings" panose="05000000000000000000" pitchFamily="2" charset="2"/>
              <a:buChar char="v"/>
            </a:pPr>
            <a:r>
              <a:rPr lang="en-US" sz="2400" dirty="0"/>
              <a:t>An electronic database which is used to help monitor prescribing and dispensing of controlled substances, specifically Class II, III and benzodiazepines.</a:t>
            </a:r>
          </a:p>
          <a:p>
            <a:pPr>
              <a:buFont typeface="Wingdings" panose="05000000000000000000" pitchFamily="2" charset="2"/>
              <a:buChar char="v"/>
            </a:pPr>
            <a:r>
              <a:rPr lang="en-US" sz="2400" dirty="0"/>
              <a:t>If you hold an active DEA number, you must register with the PDMP even if you do not actively prescribe controlled substances.</a:t>
            </a:r>
          </a:p>
          <a:p>
            <a:pPr>
              <a:buFont typeface="Wingdings" panose="05000000000000000000" pitchFamily="2" charset="2"/>
              <a:buChar char="v"/>
            </a:pPr>
            <a:r>
              <a:rPr lang="en-US" sz="2400" dirty="0"/>
              <a:t>It is meant to mitigate or eliminate the overprescribing of opioids/controlled substances.</a:t>
            </a:r>
          </a:p>
          <a:p>
            <a:pPr>
              <a:buFont typeface="Wingdings" panose="05000000000000000000" pitchFamily="2" charset="2"/>
              <a:buChar char="v"/>
            </a:pPr>
            <a:r>
              <a:rPr lang="en-US" sz="2400" dirty="0"/>
              <a:t>Provides patient medication/prescription history, therefore identifying and protecting those at risk for abuse.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136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BA35-7C5E-4A78-81CD-4376BCD42C35}"/>
              </a:ext>
            </a:extLst>
          </p:cNvPr>
          <p:cNvSpPr>
            <a:spLocks noGrp="1"/>
          </p:cNvSpPr>
          <p:nvPr>
            <p:ph type="title"/>
          </p:nvPr>
        </p:nvSpPr>
        <p:spPr/>
        <p:txBody>
          <a:bodyPr/>
          <a:lstStyle/>
          <a:p>
            <a:pPr algn="ctr"/>
            <a:r>
              <a:rPr lang="en-US" b="1" dirty="0"/>
              <a:t>PDMP</a:t>
            </a:r>
          </a:p>
        </p:txBody>
      </p:sp>
      <p:sp>
        <p:nvSpPr>
          <p:cNvPr id="3" name="Content Placeholder 2">
            <a:extLst>
              <a:ext uri="{FF2B5EF4-FFF2-40B4-BE49-F238E27FC236}">
                <a16:creationId xmlns:a16="http://schemas.microsoft.com/office/drawing/2014/main" id="{34C24DE5-5E4D-4E7D-8B83-37F898CB2FA9}"/>
              </a:ext>
            </a:extLst>
          </p:cNvPr>
          <p:cNvSpPr>
            <a:spLocks noGrp="1"/>
          </p:cNvSpPr>
          <p:nvPr>
            <p:ph idx="1"/>
          </p:nvPr>
        </p:nvSpPr>
        <p:spPr/>
        <p:txBody>
          <a:bodyPr/>
          <a:lstStyle/>
          <a:p>
            <a:pPr>
              <a:buFont typeface="Wingdings" panose="05000000000000000000" pitchFamily="2" charset="2"/>
              <a:buChar char="v"/>
            </a:pPr>
            <a:r>
              <a:rPr lang="en-US" dirty="0">
                <a:hlinkClick r:id="rId2"/>
              </a:rPr>
              <a:t>https://medicalboard.georgia.gov/professionals/pdmp-information</a:t>
            </a:r>
            <a:endParaRPr lang="en-US" dirty="0"/>
          </a:p>
          <a:p>
            <a:pPr>
              <a:buFont typeface="Wingdings" panose="05000000000000000000" pitchFamily="2" charset="2"/>
              <a:buChar char="v"/>
            </a:pPr>
            <a:r>
              <a:rPr lang="en-US" dirty="0"/>
              <a:t>Provides information and the link to register along with a quick reference guide on how to run a patient search and FAQs.</a:t>
            </a:r>
          </a:p>
        </p:txBody>
      </p:sp>
    </p:spTree>
    <p:extLst>
      <p:ext uri="{BB962C8B-B14F-4D97-AF65-F5344CB8AC3E}">
        <p14:creationId xmlns:p14="http://schemas.microsoft.com/office/powerpoint/2010/main" val="380181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F57293-1EDE-4B0A-A5CE-A3FAD816E4A5}"/>
              </a:ext>
            </a:extLst>
          </p:cNvPr>
          <p:cNvSpPr>
            <a:spLocks noGrp="1"/>
          </p:cNvSpPr>
          <p:nvPr>
            <p:ph type="title"/>
          </p:nvPr>
        </p:nvSpPr>
        <p:spPr>
          <a:xfrm>
            <a:off x="643467" y="321734"/>
            <a:ext cx="10905066" cy="1135737"/>
          </a:xfrm>
        </p:spPr>
        <p:txBody>
          <a:bodyPr>
            <a:normAutofit/>
          </a:bodyPr>
          <a:lstStyle/>
          <a:p>
            <a:r>
              <a:rPr lang="en-US" b="1" dirty="0"/>
              <a:t>PDMP</a:t>
            </a:r>
          </a:p>
        </p:txBody>
      </p:sp>
      <p:sp>
        <p:nvSpPr>
          <p:cNvPr id="3" name="Content Placeholder 2">
            <a:extLst>
              <a:ext uri="{FF2B5EF4-FFF2-40B4-BE49-F238E27FC236}">
                <a16:creationId xmlns:a16="http://schemas.microsoft.com/office/drawing/2014/main" id="{00BEF532-3DD0-48EC-8155-F5D76490F8CB}"/>
              </a:ext>
            </a:extLst>
          </p:cNvPr>
          <p:cNvSpPr>
            <a:spLocks noGrp="1"/>
          </p:cNvSpPr>
          <p:nvPr>
            <p:ph idx="1"/>
          </p:nvPr>
        </p:nvSpPr>
        <p:spPr>
          <a:xfrm>
            <a:off x="888274" y="1645920"/>
            <a:ext cx="10401288" cy="4531043"/>
          </a:xfrm>
        </p:spPr>
        <p:txBody>
          <a:bodyPr>
            <a:normAutofit/>
          </a:bodyPr>
          <a:lstStyle/>
          <a:p>
            <a:pPr>
              <a:buFont typeface="Wingdings" panose="05000000000000000000" pitchFamily="2" charset="2"/>
              <a:buChar char="v"/>
            </a:pPr>
            <a:r>
              <a:rPr lang="en-US" sz="2400" dirty="0"/>
              <a:t>Should be checked when you prescribe opioids if you write a </a:t>
            </a:r>
            <a:r>
              <a:rPr lang="en-US" sz="2400" b="1" dirty="0"/>
              <a:t>new</a:t>
            </a:r>
            <a:r>
              <a:rPr lang="en-US" sz="2400" dirty="0"/>
              <a:t> prescription for a patient for </a:t>
            </a:r>
            <a:r>
              <a:rPr lang="en-US" sz="2400" b="1" dirty="0"/>
              <a:t>more than </a:t>
            </a:r>
            <a:r>
              <a:rPr lang="en-US" sz="2400" dirty="0"/>
              <a:t>26 pills or for more than 3 days worth of medication.</a:t>
            </a:r>
          </a:p>
          <a:p>
            <a:pPr>
              <a:buFont typeface="Wingdings" panose="05000000000000000000" pitchFamily="2" charset="2"/>
              <a:buChar char="v"/>
            </a:pPr>
            <a:r>
              <a:rPr lang="en-US" sz="2400" dirty="0"/>
              <a:t>For outpatient or ambulatory surgical centers: no more than a 10 day supply or 40 pills.</a:t>
            </a:r>
          </a:p>
          <a:p>
            <a:pPr>
              <a:buFont typeface="Wingdings" panose="05000000000000000000" pitchFamily="2" charset="2"/>
              <a:buChar char="v"/>
            </a:pPr>
            <a:r>
              <a:rPr lang="en-US" sz="2400" dirty="0"/>
              <a:t>Chronic opioid users have a separate set of rules.</a:t>
            </a:r>
          </a:p>
          <a:p>
            <a:pPr>
              <a:buFont typeface="Wingdings" panose="05000000000000000000" pitchFamily="2" charset="2"/>
              <a:buChar char="v"/>
            </a:pPr>
            <a:r>
              <a:rPr lang="en-US" sz="2400" dirty="0"/>
              <a:t>Checking the PDMP can be delegated to 2 other licensed individuals in your practice (per shift or rotation).</a:t>
            </a:r>
          </a:p>
          <a:p>
            <a:pPr>
              <a:buFont typeface="Wingdings" panose="05000000000000000000" pitchFamily="2" charset="2"/>
              <a:buChar char="v"/>
            </a:pPr>
            <a:r>
              <a:rPr lang="en-US" sz="2400" dirty="0"/>
              <a:t>Information can be shared with other healthcare professionals involved in the patient’s care.</a:t>
            </a:r>
          </a:p>
          <a:p>
            <a:pPr>
              <a:buFont typeface="Wingdings" panose="05000000000000000000" pitchFamily="2" charset="2"/>
              <a:buChar char="v"/>
            </a:pPr>
            <a:r>
              <a:rPr lang="en-US" sz="2400" dirty="0"/>
              <a:t>Regulatory violations will be reported to the appropriate regulatory board.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9456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0A67FC-DF56-442F-B17A-9FE2BDD7DBFF}"/>
              </a:ext>
            </a:extLst>
          </p:cNvPr>
          <p:cNvSpPr>
            <a:spLocks noGrp="1"/>
          </p:cNvSpPr>
          <p:nvPr>
            <p:ph type="title"/>
          </p:nvPr>
        </p:nvSpPr>
        <p:spPr>
          <a:xfrm>
            <a:off x="643467" y="321734"/>
            <a:ext cx="10905066" cy="1135737"/>
          </a:xfrm>
        </p:spPr>
        <p:txBody>
          <a:bodyPr>
            <a:normAutofit/>
          </a:bodyPr>
          <a:lstStyle/>
          <a:p>
            <a:r>
              <a:rPr lang="en-US" b="1" dirty="0"/>
              <a:t>PDMP</a:t>
            </a:r>
          </a:p>
        </p:txBody>
      </p:sp>
      <p:sp>
        <p:nvSpPr>
          <p:cNvPr id="3" name="Content Placeholder 2">
            <a:extLst>
              <a:ext uri="{FF2B5EF4-FFF2-40B4-BE49-F238E27FC236}">
                <a16:creationId xmlns:a16="http://schemas.microsoft.com/office/drawing/2014/main" id="{6B0B274F-48AB-4094-83CA-4794ABBAE611}"/>
              </a:ext>
            </a:extLst>
          </p:cNvPr>
          <p:cNvSpPr>
            <a:spLocks noGrp="1"/>
          </p:cNvSpPr>
          <p:nvPr>
            <p:ph idx="1"/>
          </p:nvPr>
        </p:nvSpPr>
        <p:spPr>
          <a:xfrm>
            <a:off x="643467" y="1782981"/>
            <a:ext cx="10721219" cy="4393982"/>
          </a:xfrm>
        </p:spPr>
        <p:txBody>
          <a:bodyPr>
            <a:normAutofit/>
          </a:bodyPr>
          <a:lstStyle/>
          <a:p>
            <a:pPr>
              <a:buFont typeface="Wingdings" panose="05000000000000000000" pitchFamily="2" charset="2"/>
              <a:buChar char="v"/>
            </a:pPr>
            <a:r>
              <a:rPr lang="en-US" sz="2400" dirty="0"/>
              <a:t>When you check the PDMP - make a notation in the patient’s chart that you did so/include date and time.</a:t>
            </a:r>
          </a:p>
          <a:p>
            <a:pPr>
              <a:buFont typeface="Wingdings" panose="05000000000000000000" pitchFamily="2" charset="2"/>
              <a:buChar char="v"/>
            </a:pPr>
            <a:r>
              <a:rPr lang="en-US" sz="2400" dirty="0"/>
              <a:t>Dispensers who fail to observe the requirements of the law will be guilty of a felony and can be imprisoned for not less than one year (but not more than 5 years) and a fine up to $50,000 and action against their license.</a:t>
            </a:r>
          </a:p>
          <a:p>
            <a:pPr>
              <a:buFont typeface="Wingdings" panose="05000000000000000000" pitchFamily="2" charset="2"/>
              <a:buChar char="v"/>
            </a:pPr>
            <a:r>
              <a:rPr lang="en-US" sz="2400" dirty="0"/>
              <a:t>Negligently using, releasing or disclosing information from the PDMP is a misdemeanor the first time it occurs but will be a felony upon the second conviction.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2442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5FCCFE-1840-4BE5-8B83-A3C98F1C9959}"/>
              </a:ext>
            </a:extLst>
          </p:cNvPr>
          <p:cNvSpPr>
            <a:spLocks noGrp="1"/>
          </p:cNvSpPr>
          <p:nvPr>
            <p:ph type="title"/>
          </p:nvPr>
        </p:nvSpPr>
        <p:spPr>
          <a:xfrm>
            <a:off x="643467" y="321734"/>
            <a:ext cx="10905066" cy="1135737"/>
          </a:xfrm>
        </p:spPr>
        <p:txBody>
          <a:bodyPr>
            <a:normAutofit/>
          </a:bodyPr>
          <a:lstStyle/>
          <a:p>
            <a:r>
              <a:rPr lang="en-US" b="1" dirty="0"/>
              <a:t>Electronic Database Review Advisory Committee </a:t>
            </a:r>
          </a:p>
        </p:txBody>
      </p:sp>
      <p:sp>
        <p:nvSpPr>
          <p:cNvPr id="3" name="Content Placeholder 2">
            <a:extLst>
              <a:ext uri="{FF2B5EF4-FFF2-40B4-BE49-F238E27FC236}">
                <a16:creationId xmlns:a16="http://schemas.microsoft.com/office/drawing/2014/main" id="{F94E5DA3-7A91-4705-A03B-5D14408E4036}"/>
              </a:ext>
            </a:extLst>
          </p:cNvPr>
          <p:cNvSpPr>
            <a:spLocks noGrp="1"/>
          </p:cNvSpPr>
          <p:nvPr>
            <p:ph idx="1"/>
          </p:nvPr>
        </p:nvSpPr>
        <p:spPr>
          <a:xfrm>
            <a:off x="643467" y="1782981"/>
            <a:ext cx="10905066" cy="4393982"/>
          </a:xfrm>
        </p:spPr>
        <p:txBody>
          <a:bodyPr>
            <a:normAutofit/>
          </a:bodyPr>
          <a:lstStyle/>
          <a:p>
            <a:pPr>
              <a:buFont typeface="Wingdings" panose="05000000000000000000" pitchFamily="2" charset="2"/>
              <a:buChar char="v"/>
            </a:pPr>
            <a:r>
              <a:rPr lang="en-US" sz="2400" dirty="0"/>
              <a:t>Advises the DPH on establishing, maintaining, and operating the PDMP website.</a:t>
            </a:r>
          </a:p>
          <a:p>
            <a:pPr>
              <a:buFont typeface="Wingdings" panose="05000000000000000000" pitchFamily="2" charset="2"/>
              <a:buChar char="v"/>
            </a:pPr>
            <a:r>
              <a:rPr lang="en-US" sz="2400" dirty="0"/>
              <a:t>Reviews data collected, reviews outcomes and benefits of such a review, and communicates to PDMP users.</a:t>
            </a:r>
          </a:p>
          <a:p>
            <a:pPr>
              <a:buFont typeface="Wingdings" panose="05000000000000000000" pitchFamily="2" charset="2"/>
              <a:buChar char="v"/>
            </a:pPr>
            <a:r>
              <a:rPr lang="en-US" sz="2400" dirty="0"/>
              <a:t>Comprised of 12 members including a member of the DPH, GCMB, GA Board of Dentistry, privacy matters expert (legal), addictionologist, oncologist, hospice specialist, pain management specialist, pharmacist and others.</a:t>
            </a:r>
          </a:p>
          <a:p>
            <a:pPr>
              <a:buFont typeface="Wingdings" panose="05000000000000000000" pitchFamily="2" charset="2"/>
              <a:buChar char="v"/>
            </a:pPr>
            <a:r>
              <a:rPr lang="en-US" sz="2400" dirty="0"/>
              <a:t>Voluntary, 3-year term</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2306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D85AD09-45A9-43C1-A8EF-221828801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252" y="3945500"/>
            <a:ext cx="3782934" cy="1486557"/>
          </a:xfrm>
          <a:prstGeom prst="rect">
            <a:avLst/>
          </a:prstGeom>
        </p:spPr>
      </p:pic>
      <p:pic>
        <p:nvPicPr>
          <p:cNvPr id="5" name="Picture 4" descr="Text&#10;&#10;Description automatically generated">
            <a:extLst>
              <a:ext uri="{FF2B5EF4-FFF2-40B4-BE49-F238E27FC236}">
                <a16:creationId xmlns:a16="http://schemas.microsoft.com/office/drawing/2014/main" id="{AE7AD72F-47FE-48ED-B80D-BDEFA09B2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254" y="1190331"/>
            <a:ext cx="3782932" cy="1486557"/>
          </a:xfrm>
          <a:prstGeom prst="rect">
            <a:avLst/>
          </a:prstGeom>
        </p:spPr>
      </p:pic>
      <p:pic>
        <p:nvPicPr>
          <p:cNvPr id="7" name="Picture 6" descr="Diagram&#10;&#10;Description automatically generated">
            <a:extLst>
              <a:ext uri="{FF2B5EF4-FFF2-40B4-BE49-F238E27FC236}">
                <a16:creationId xmlns:a16="http://schemas.microsoft.com/office/drawing/2014/main" id="{7BCB21C5-3153-4C9A-879D-8374CA30F1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55" y="228600"/>
            <a:ext cx="2444750" cy="5943600"/>
          </a:xfrm>
          <a:prstGeom prst="rect">
            <a:avLst/>
          </a:prstGeom>
        </p:spPr>
      </p:pic>
      <p:pic>
        <p:nvPicPr>
          <p:cNvPr id="9" name="Picture 8" descr="Text&#10;&#10;Description automatically generated">
            <a:extLst>
              <a:ext uri="{FF2B5EF4-FFF2-40B4-BE49-F238E27FC236}">
                <a16:creationId xmlns:a16="http://schemas.microsoft.com/office/drawing/2014/main" id="{92586B9F-A114-49F8-863A-751FFB23E1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3427" y="170008"/>
            <a:ext cx="2444750" cy="6096000"/>
          </a:xfrm>
          <a:prstGeom prst="rect">
            <a:avLst/>
          </a:prstGeom>
        </p:spPr>
      </p:pic>
      <p:sp>
        <p:nvSpPr>
          <p:cNvPr id="2" name="TextBox 1">
            <a:extLst>
              <a:ext uri="{FF2B5EF4-FFF2-40B4-BE49-F238E27FC236}">
                <a16:creationId xmlns:a16="http://schemas.microsoft.com/office/drawing/2014/main" id="{08DAB565-0A3C-45A7-89CE-DD0C80AC9947}"/>
              </a:ext>
            </a:extLst>
          </p:cNvPr>
          <p:cNvSpPr txBox="1"/>
          <p:nvPr/>
        </p:nvSpPr>
        <p:spPr>
          <a:xfrm>
            <a:off x="4806034" y="642519"/>
            <a:ext cx="2232283"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Patient education </a:t>
            </a:r>
          </a:p>
        </p:txBody>
      </p:sp>
      <p:cxnSp>
        <p:nvCxnSpPr>
          <p:cNvPr id="6" name="Straight Arrow Connector 5">
            <a:extLst>
              <a:ext uri="{FF2B5EF4-FFF2-40B4-BE49-F238E27FC236}">
                <a16:creationId xmlns:a16="http://schemas.microsoft.com/office/drawing/2014/main" id="{F7AFD677-BA04-4226-8829-91CA7D47F8D8}"/>
              </a:ext>
            </a:extLst>
          </p:cNvPr>
          <p:cNvCxnSpPr>
            <a:cxnSpLocks/>
          </p:cNvCxnSpPr>
          <p:nvPr/>
        </p:nvCxnSpPr>
        <p:spPr>
          <a:xfrm>
            <a:off x="6728901" y="795936"/>
            <a:ext cx="1853759" cy="741529"/>
          </a:xfrm>
          <a:prstGeom prst="straightConnector1">
            <a:avLst/>
          </a:prstGeom>
          <a:ln>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1C1CD73B-A368-4CA4-A651-D0DB39877E86}"/>
              </a:ext>
            </a:extLst>
          </p:cNvPr>
          <p:cNvCxnSpPr>
            <a:cxnSpLocks/>
            <a:stCxn id="2" idx="1"/>
          </p:cNvCxnSpPr>
          <p:nvPr/>
        </p:nvCxnSpPr>
        <p:spPr>
          <a:xfrm flipH="1">
            <a:off x="3018857" y="827185"/>
            <a:ext cx="1787177" cy="875780"/>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B2B8B19F-EFB7-4237-9D5D-0E9220FBF738}"/>
              </a:ext>
            </a:extLst>
          </p:cNvPr>
          <p:cNvSpPr txBox="1"/>
          <p:nvPr/>
        </p:nvSpPr>
        <p:spPr>
          <a:xfrm>
            <a:off x="4566367" y="2952035"/>
            <a:ext cx="2698431"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Health care provider education </a:t>
            </a:r>
          </a:p>
        </p:txBody>
      </p:sp>
      <p:cxnSp>
        <p:nvCxnSpPr>
          <p:cNvPr id="14" name="Straight Arrow Connector 13">
            <a:extLst>
              <a:ext uri="{FF2B5EF4-FFF2-40B4-BE49-F238E27FC236}">
                <a16:creationId xmlns:a16="http://schemas.microsoft.com/office/drawing/2014/main" id="{430A79E1-5655-45D1-92F6-C3E2409F8049}"/>
              </a:ext>
            </a:extLst>
          </p:cNvPr>
          <p:cNvCxnSpPr>
            <a:cxnSpLocks/>
          </p:cNvCxnSpPr>
          <p:nvPr/>
        </p:nvCxnSpPr>
        <p:spPr>
          <a:xfrm>
            <a:off x="7109083" y="2844480"/>
            <a:ext cx="0" cy="965520"/>
          </a:xfrm>
          <a:prstGeom prst="straightConnector1">
            <a:avLst/>
          </a:prstGeom>
          <a:ln>
            <a:solidFill>
              <a:schemeClr val="tx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9BA8D605-E36F-42CA-8CA5-CD0DD42E15CB}"/>
              </a:ext>
            </a:extLst>
          </p:cNvPr>
          <p:cNvCxnSpPr>
            <a:cxnSpLocks/>
          </p:cNvCxnSpPr>
          <p:nvPr/>
        </p:nvCxnSpPr>
        <p:spPr>
          <a:xfrm>
            <a:off x="4724400" y="2844480"/>
            <a:ext cx="0" cy="965520"/>
          </a:xfrm>
          <a:prstGeom prst="straightConnector1">
            <a:avLst/>
          </a:prstGeom>
          <a:ln>
            <a:solidFill>
              <a:schemeClr val="tx1"/>
            </a:solidFill>
            <a:headEnd type="triangle"/>
            <a:tailEnd type="triangle"/>
          </a:ln>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A383C048-9250-4466-A111-7501313F6186}"/>
              </a:ext>
            </a:extLst>
          </p:cNvPr>
          <p:cNvSpPr txBox="1"/>
          <p:nvPr/>
        </p:nvSpPr>
        <p:spPr>
          <a:xfrm>
            <a:off x="4644245" y="65809"/>
            <a:ext cx="2209912" cy="646331"/>
          </a:xfrm>
          <a:prstGeom prst="rect">
            <a:avLst/>
          </a:prstGeom>
          <a:noFill/>
        </p:spPr>
        <p:txBody>
          <a:bodyPr wrap="square" rtlCol="0">
            <a:spAutoFit/>
          </a:bodyPr>
          <a:lstStyle/>
          <a:p>
            <a:pPr algn="ctr"/>
            <a:r>
              <a:rPr lang="en-US" dirty="0"/>
              <a:t>MAG ‘Think About It’ initiative </a:t>
            </a:r>
          </a:p>
        </p:txBody>
      </p:sp>
    </p:spTree>
    <p:extLst>
      <p:ext uri="{BB962C8B-B14F-4D97-AF65-F5344CB8AC3E}">
        <p14:creationId xmlns:p14="http://schemas.microsoft.com/office/powerpoint/2010/main" val="410525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2112D-3C63-40D8-9F75-77BCA9E0047A}"/>
              </a:ext>
            </a:extLst>
          </p:cNvPr>
          <p:cNvSpPr>
            <a:spLocks noGrp="1"/>
          </p:cNvSpPr>
          <p:nvPr>
            <p:ph type="title"/>
          </p:nvPr>
        </p:nvSpPr>
        <p:spPr>
          <a:xfrm>
            <a:off x="643467" y="321734"/>
            <a:ext cx="10905066" cy="1135737"/>
          </a:xfrm>
        </p:spPr>
        <p:txBody>
          <a:bodyPr>
            <a:normAutofit/>
          </a:bodyPr>
          <a:lstStyle/>
          <a:p>
            <a:r>
              <a:rPr lang="en-US" b="1" dirty="0"/>
              <a:t>Disclosure</a:t>
            </a:r>
          </a:p>
        </p:txBody>
      </p:sp>
      <p:sp>
        <p:nvSpPr>
          <p:cNvPr id="3" name="Content Placeholder 2">
            <a:extLst>
              <a:ext uri="{FF2B5EF4-FFF2-40B4-BE49-F238E27FC236}">
                <a16:creationId xmlns:a16="http://schemas.microsoft.com/office/drawing/2014/main" id="{82A65081-59BC-416E-ABDD-0CA12353A782}"/>
              </a:ext>
            </a:extLst>
          </p:cNvPr>
          <p:cNvSpPr>
            <a:spLocks noGrp="1"/>
          </p:cNvSpPr>
          <p:nvPr>
            <p:ph idx="1"/>
          </p:nvPr>
        </p:nvSpPr>
        <p:spPr>
          <a:xfrm>
            <a:off x="643467" y="1782981"/>
            <a:ext cx="10905066" cy="4393982"/>
          </a:xfrm>
        </p:spPr>
        <p:txBody>
          <a:bodyPr>
            <a:normAutofit/>
          </a:bodyPr>
          <a:lstStyle/>
          <a:p>
            <a:pPr marL="0" indent="0">
              <a:buNone/>
            </a:pPr>
            <a:r>
              <a:rPr lang="en-US" sz="3600" dirty="0"/>
              <a:t>I have no actual or potential conflict of interest and no financial disclosure with relation to this presentation.</a:t>
            </a:r>
          </a:p>
        </p:txBody>
      </p:sp>
      <p:sp>
        <p:nvSpPr>
          <p:cNvPr id="5"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594913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AFBBE-1E01-4E9D-A573-7E3E155C1746}"/>
              </a:ext>
            </a:extLst>
          </p:cNvPr>
          <p:cNvSpPr>
            <a:spLocks noGrp="1"/>
          </p:cNvSpPr>
          <p:nvPr>
            <p:ph type="title"/>
          </p:nvPr>
        </p:nvSpPr>
        <p:spPr>
          <a:xfrm>
            <a:off x="643467" y="321734"/>
            <a:ext cx="10905066" cy="1135737"/>
          </a:xfrm>
        </p:spPr>
        <p:txBody>
          <a:bodyPr>
            <a:normAutofit/>
          </a:bodyPr>
          <a:lstStyle/>
          <a:p>
            <a:r>
              <a:rPr lang="en-US" b="1" dirty="0"/>
              <a:t>Prescribing</a:t>
            </a:r>
          </a:p>
        </p:txBody>
      </p:sp>
      <p:sp>
        <p:nvSpPr>
          <p:cNvPr id="3" name="Content Placeholder 2">
            <a:extLst>
              <a:ext uri="{FF2B5EF4-FFF2-40B4-BE49-F238E27FC236}">
                <a16:creationId xmlns:a16="http://schemas.microsoft.com/office/drawing/2014/main" id="{DD1DC7F2-01FF-490F-85AC-CAD0444949EB}"/>
              </a:ext>
            </a:extLst>
          </p:cNvPr>
          <p:cNvSpPr>
            <a:spLocks noGrp="1"/>
          </p:cNvSpPr>
          <p:nvPr>
            <p:ph idx="1"/>
          </p:nvPr>
        </p:nvSpPr>
        <p:spPr>
          <a:xfrm>
            <a:off x="643467" y="1782981"/>
            <a:ext cx="10905066" cy="4393982"/>
          </a:xfrm>
        </p:spPr>
        <p:txBody>
          <a:bodyPr>
            <a:normAutofit/>
          </a:bodyPr>
          <a:lstStyle/>
          <a:p>
            <a:pPr>
              <a:buFont typeface="Wingdings" panose="05000000000000000000" pitchFamily="2" charset="2"/>
              <a:buChar char="v"/>
            </a:pPr>
            <a:r>
              <a:rPr lang="en-US" sz="2400" dirty="0"/>
              <a:t>Minimize prescribing for opioids whenever possible.</a:t>
            </a:r>
          </a:p>
          <a:p>
            <a:pPr>
              <a:buFont typeface="Wingdings" panose="05000000000000000000" pitchFamily="2" charset="2"/>
              <a:buChar char="v"/>
            </a:pPr>
            <a:r>
              <a:rPr lang="en-US" sz="2400" dirty="0"/>
              <a:t>When an opioid needs to be prescribed, write for the least amount possible. </a:t>
            </a:r>
          </a:p>
          <a:p>
            <a:pPr>
              <a:buFont typeface="Wingdings" panose="05000000000000000000" pitchFamily="2" charset="2"/>
              <a:buChar char="v"/>
            </a:pPr>
            <a:r>
              <a:rPr lang="en-US" sz="2400" dirty="0"/>
              <a:t>Recommendation: do not write for pain medications around the clock.</a:t>
            </a:r>
          </a:p>
          <a:p>
            <a:pPr>
              <a:buFont typeface="Wingdings" panose="05000000000000000000" pitchFamily="2" charset="2"/>
              <a:buChar char="v"/>
            </a:pPr>
            <a:r>
              <a:rPr lang="en-US" sz="2400" dirty="0"/>
              <a:t>Space out dosages more and offer NSAIDS in between dosages.</a:t>
            </a:r>
          </a:p>
          <a:p>
            <a:pPr>
              <a:buFont typeface="Wingdings" panose="05000000000000000000" pitchFamily="2" charset="2"/>
              <a:buChar char="v"/>
            </a:pPr>
            <a:r>
              <a:rPr lang="en-US" sz="2400" dirty="0"/>
              <a:t>Involve family members and other care takers.</a:t>
            </a:r>
          </a:p>
          <a:p>
            <a:pPr>
              <a:buFont typeface="Wingdings" panose="05000000000000000000" pitchFamily="2" charset="2"/>
              <a:buChar char="v"/>
            </a:pPr>
            <a:r>
              <a:rPr lang="en-US" sz="2400" dirty="0"/>
              <a:t>Set the expectations: “your procedure will cause pain afterwards.”</a:t>
            </a:r>
          </a:p>
          <a:p>
            <a:pPr>
              <a:buFont typeface="Wingdings" panose="05000000000000000000" pitchFamily="2" charset="2"/>
              <a:buChar char="v"/>
            </a:pPr>
            <a:r>
              <a:rPr lang="en-US" sz="2400" dirty="0"/>
              <a:t>Never set the expectation that the mediations will make the patient pain-free.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43059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A175F1-EF98-4143-BEB1-53EB89E3E054}"/>
              </a:ext>
            </a:extLst>
          </p:cNvPr>
          <p:cNvSpPr>
            <a:spLocks noGrp="1"/>
          </p:cNvSpPr>
          <p:nvPr>
            <p:ph type="title"/>
          </p:nvPr>
        </p:nvSpPr>
        <p:spPr>
          <a:xfrm>
            <a:off x="643467" y="321734"/>
            <a:ext cx="10905066" cy="1135737"/>
          </a:xfrm>
        </p:spPr>
        <p:txBody>
          <a:bodyPr>
            <a:normAutofit/>
          </a:bodyPr>
          <a:lstStyle/>
          <a:p>
            <a:r>
              <a:rPr lang="en-US" b="1" dirty="0"/>
              <a:t>For Dentists</a:t>
            </a:r>
          </a:p>
        </p:txBody>
      </p:sp>
      <p:sp>
        <p:nvSpPr>
          <p:cNvPr id="3" name="Content Placeholder 2">
            <a:extLst>
              <a:ext uri="{FF2B5EF4-FFF2-40B4-BE49-F238E27FC236}">
                <a16:creationId xmlns:a16="http://schemas.microsoft.com/office/drawing/2014/main" id="{819C1197-6844-4B09-BA6E-AF9E7F6136DF}"/>
              </a:ext>
            </a:extLst>
          </p:cNvPr>
          <p:cNvSpPr>
            <a:spLocks noGrp="1"/>
          </p:cNvSpPr>
          <p:nvPr>
            <p:ph idx="1"/>
          </p:nvPr>
        </p:nvSpPr>
        <p:spPr>
          <a:xfrm>
            <a:off x="731519" y="1782981"/>
            <a:ext cx="10817013" cy="4393982"/>
          </a:xfrm>
        </p:spPr>
        <p:txBody>
          <a:bodyPr>
            <a:normAutofit lnSpcReduction="10000"/>
          </a:bodyPr>
          <a:lstStyle/>
          <a:p>
            <a:pPr>
              <a:buFont typeface="Wingdings" panose="05000000000000000000" pitchFamily="2" charset="2"/>
              <a:buChar char="v"/>
            </a:pPr>
            <a:r>
              <a:rPr lang="en-US" sz="2400" dirty="0"/>
              <a:t>Ask patients about previously prescribed opioids.</a:t>
            </a:r>
          </a:p>
          <a:p>
            <a:pPr>
              <a:buFont typeface="Wingdings" panose="05000000000000000000" pitchFamily="2" charset="2"/>
              <a:buChar char="v"/>
            </a:pPr>
            <a:r>
              <a:rPr lang="en-US" sz="2400" dirty="0"/>
              <a:t>Discuss with patients how they should take their medications.</a:t>
            </a:r>
          </a:p>
          <a:p>
            <a:pPr>
              <a:buFont typeface="Wingdings" panose="05000000000000000000" pitchFamily="2" charset="2"/>
              <a:buChar char="v"/>
            </a:pPr>
            <a:r>
              <a:rPr lang="en-US" sz="2400" dirty="0"/>
              <a:t>Question requests for large quantities of pain medication.</a:t>
            </a:r>
          </a:p>
          <a:p>
            <a:pPr>
              <a:buFont typeface="Wingdings" panose="05000000000000000000" pitchFamily="2" charset="2"/>
              <a:buChar char="v"/>
            </a:pPr>
            <a:r>
              <a:rPr lang="en-US" sz="2400" dirty="0"/>
              <a:t>Consider non-narcotic/non-opioid pain medication alternatives and therapies.</a:t>
            </a:r>
          </a:p>
          <a:p>
            <a:pPr>
              <a:buFont typeface="Wingdings" panose="05000000000000000000" pitchFamily="2" charset="2"/>
              <a:buChar char="v"/>
            </a:pPr>
            <a:r>
              <a:rPr lang="en-US" sz="2400" dirty="0"/>
              <a:t>Encourage family members to be involved in the patient’s care and medication choices.</a:t>
            </a:r>
          </a:p>
          <a:p>
            <a:pPr>
              <a:buFont typeface="Wingdings" panose="05000000000000000000" pitchFamily="2" charset="2"/>
              <a:buChar char="v"/>
            </a:pPr>
            <a:r>
              <a:rPr lang="en-US" sz="2400" dirty="0"/>
              <a:t>Look through your patient’s chart to see how often pain medications have been prescribed.</a:t>
            </a:r>
          </a:p>
          <a:p>
            <a:pPr lvl="0">
              <a:buFont typeface="Wingdings" panose="05000000000000000000" pitchFamily="2" charset="2"/>
              <a:buChar char="v"/>
            </a:pPr>
            <a:r>
              <a:rPr lang="en-US" sz="2400" dirty="0"/>
              <a:t>Talk to patients about the potential of addiction, to not share their prescription medications, and to properly dispose of their unused medications. Encourage dropping off unused opioid medications to local pharmacies, practices, hospitals, law enforcement facilities, or universities.</a:t>
            </a:r>
          </a:p>
          <a:p>
            <a:pPr marL="0" indent="0">
              <a:buNone/>
            </a:pP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715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72E3-9AD8-44ED-8F86-7D0141C1843D}"/>
              </a:ext>
            </a:extLst>
          </p:cNvPr>
          <p:cNvSpPr>
            <a:spLocks noGrp="1"/>
          </p:cNvSpPr>
          <p:nvPr>
            <p:ph type="title"/>
          </p:nvPr>
        </p:nvSpPr>
        <p:spPr>
          <a:xfrm>
            <a:off x="838200" y="365126"/>
            <a:ext cx="10515600" cy="960092"/>
          </a:xfrm>
        </p:spPr>
        <p:txBody>
          <a:bodyPr/>
          <a:lstStyle/>
          <a:p>
            <a:pPr algn="ctr"/>
            <a:r>
              <a:rPr lang="en-US" b="1" dirty="0"/>
              <a:t>Resources</a:t>
            </a:r>
          </a:p>
        </p:txBody>
      </p:sp>
      <p:sp>
        <p:nvSpPr>
          <p:cNvPr id="3" name="Content Placeholder 2">
            <a:extLst>
              <a:ext uri="{FF2B5EF4-FFF2-40B4-BE49-F238E27FC236}">
                <a16:creationId xmlns:a16="http://schemas.microsoft.com/office/drawing/2014/main" id="{9D714AF7-7653-42DB-A36C-A8DB7FC686FD}"/>
              </a:ext>
            </a:extLst>
          </p:cNvPr>
          <p:cNvSpPr>
            <a:spLocks noGrp="1"/>
          </p:cNvSpPr>
          <p:nvPr>
            <p:ph idx="1"/>
          </p:nvPr>
        </p:nvSpPr>
        <p:spPr>
          <a:xfrm>
            <a:off x="838200" y="1325217"/>
            <a:ext cx="10515600" cy="5167658"/>
          </a:xfrm>
        </p:spPr>
        <p:txBody>
          <a:bodyPr>
            <a:normAutofit/>
          </a:bodyPr>
          <a:lstStyle/>
          <a:p>
            <a:pPr>
              <a:buFont typeface="Wingdings" panose="05000000000000000000" pitchFamily="2" charset="2"/>
              <a:buChar char="v"/>
            </a:pPr>
            <a:r>
              <a:rPr lang="en-US" sz="2000" dirty="0"/>
              <a:t>CDC </a:t>
            </a:r>
            <a:r>
              <a:rPr lang="en-US" sz="2000" dirty="0">
                <a:hlinkClick r:id="rId2"/>
              </a:rPr>
              <a:t>https://www.cdc.gov/rxawareness/</a:t>
            </a:r>
            <a:endParaRPr lang="en-US" sz="2000" dirty="0"/>
          </a:p>
          <a:p>
            <a:pPr marR="0" lvl="0">
              <a:spcBef>
                <a:spcPts val="0"/>
              </a:spcBef>
              <a:spcAft>
                <a:spcPts val="0"/>
              </a:spcAft>
              <a:buSzPts val="1000"/>
              <a:buFont typeface="Wingdings" panose="05000000000000000000" pitchFamily="2" charset="2"/>
              <a:buChar char="v"/>
              <a:tabLst>
                <a:tab pos="457200" algn="l"/>
              </a:tabLst>
            </a:pPr>
            <a:r>
              <a:rPr lang="en-US" sz="2000" dirty="0">
                <a:effectLst/>
                <a:latin typeface="Calibri" panose="020F0502020204030204" pitchFamily="34" charset="0"/>
                <a:ea typeface="Times New Roman" panose="02020603050405020304" pitchFamily="18" charset="0"/>
              </a:rPr>
              <a:t>AMA Opioid Task Force: </a:t>
            </a:r>
            <a:r>
              <a:rPr lang="en-US" sz="2000" u="sng" dirty="0">
                <a:solidFill>
                  <a:srgbClr val="0563C1"/>
                </a:solidFill>
                <a:effectLst/>
                <a:latin typeface="Calibri" panose="020F0502020204030204" pitchFamily="34" charset="0"/>
                <a:ea typeface="Times New Roman" panose="02020603050405020304" pitchFamily="18" charset="0"/>
                <a:hlinkClick r:id="rId3"/>
              </a:rPr>
              <a:t>https://end-overdose-epidemic.org/</a:t>
            </a:r>
            <a:endParaRPr lang="en-US" sz="2000" dirty="0">
              <a:effectLst/>
              <a:latin typeface="Calibri" panose="020F0502020204030204" pitchFamily="34" charset="0"/>
              <a:ea typeface="Calibri" panose="020F0502020204030204" pitchFamily="34" charset="0"/>
            </a:endParaRPr>
          </a:p>
          <a:p>
            <a:pPr marR="0" lvl="0">
              <a:spcBef>
                <a:spcPts val="0"/>
              </a:spcBef>
              <a:spcAft>
                <a:spcPts val="0"/>
              </a:spcAft>
              <a:buSzPts val="1000"/>
              <a:buFont typeface="Wingdings" panose="05000000000000000000" pitchFamily="2" charset="2"/>
              <a:buChar char="v"/>
              <a:tabLst>
                <a:tab pos="457200" algn="l"/>
              </a:tabLst>
            </a:pPr>
            <a:r>
              <a:rPr lang="en-US" sz="2000" dirty="0">
                <a:effectLst/>
                <a:latin typeface="Calibri" panose="020F0502020204030204" pitchFamily="34" charset="0"/>
                <a:ea typeface="Times New Roman" panose="02020603050405020304" pitchFamily="18" charset="0"/>
              </a:rPr>
              <a:t>MAG ‘Think About It’ Initiative (leaflets available for patients/providers): </a:t>
            </a:r>
            <a:r>
              <a:rPr lang="en-US" sz="2000" dirty="0">
                <a:effectLst/>
                <a:latin typeface="Calibri" panose="020F0502020204030204" pitchFamily="34" charset="0"/>
                <a:ea typeface="Times New Roman" panose="02020603050405020304" pitchFamily="18" charset="0"/>
                <a:hlinkClick r:id="rId4"/>
              </a:rPr>
              <a:t>https://www.mag.org/affiliates/mag-foundation/think-about-it</a:t>
            </a:r>
            <a:r>
              <a:rPr lang="en-US" sz="2000" dirty="0">
                <a:latin typeface="Calibri" panose="020F0502020204030204" pitchFamily="34" charset="0"/>
                <a:ea typeface="Times New Roman" panose="02020603050405020304" pitchFamily="18" charset="0"/>
                <a:hlinkClick r:id="rId4"/>
              </a:rPr>
              <a:t>/</a:t>
            </a:r>
            <a:r>
              <a:rPr lang="en-US" sz="2000" dirty="0">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 </a:t>
            </a:r>
          </a:p>
          <a:p>
            <a:pPr marR="0" lvl="0">
              <a:spcBef>
                <a:spcPts val="0"/>
              </a:spcBef>
              <a:spcAft>
                <a:spcPts val="0"/>
              </a:spcAft>
              <a:buSzPts val="1000"/>
              <a:buFont typeface="Wingdings" panose="05000000000000000000" pitchFamily="2" charset="2"/>
              <a:buChar char="v"/>
              <a:tabLst>
                <a:tab pos="457200" algn="l"/>
              </a:tabLst>
            </a:pPr>
            <a:r>
              <a:rPr lang="en-US" sz="2000" dirty="0">
                <a:effectLst/>
                <a:latin typeface="Calibri" panose="020F0502020204030204" pitchFamily="34" charset="0"/>
                <a:ea typeface="Times New Roman" panose="02020603050405020304" pitchFamily="18" charset="0"/>
              </a:rPr>
              <a:t>American Society of Addiction Medicine: </a:t>
            </a:r>
            <a:r>
              <a:rPr lang="en-US" sz="2000" u="sng" dirty="0">
                <a:solidFill>
                  <a:srgbClr val="0563C1"/>
                </a:solidFill>
                <a:effectLst/>
                <a:latin typeface="Calibri" panose="020F0502020204030204" pitchFamily="34" charset="0"/>
                <a:ea typeface="Times New Roman" panose="02020603050405020304" pitchFamily="18" charset="0"/>
                <a:hlinkClick r:id="rId5"/>
              </a:rPr>
              <a:t>https://www.asam.org/</a:t>
            </a:r>
            <a:endParaRPr lang="en-US" sz="2000" dirty="0">
              <a:effectLst/>
              <a:latin typeface="Calibri" panose="020F0502020204030204" pitchFamily="34" charset="0"/>
              <a:ea typeface="Calibri" panose="020F0502020204030204" pitchFamily="34" charset="0"/>
            </a:endParaRPr>
          </a:p>
          <a:p>
            <a:pPr marR="0" lvl="0">
              <a:spcBef>
                <a:spcPts val="0"/>
              </a:spcBef>
              <a:spcAft>
                <a:spcPts val="0"/>
              </a:spcAft>
              <a:buSzPts val="1000"/>
              <a:buFont typeface="Wingdings" panose="05000000000000000000" pitchFamily="2" charset="2"/>
              <a:buChar char="v"/>
              <a:tabLst>
                <a:tab pos="457200" algn="l"/>
              </a:tabLst>
            </a:pPr>
            <a:r>
              <a:rPr lang="en-US" sz="2000" dirty="0">
                <a:effectLst/>
                <a:latin typeface="Calibri" panose="020F0502020204030204" pitchFamily="34" charset="0"/>
                <a:ea typeface="Times New Roman" panose="02020603050405020304" pitchFamily="18" charset="0"/>
              </a:rPr>
              <a:t>Substance Abuse and Mental Health Services Administration (SAMHSA): </a:t>
            </a:r>
            <a:r>
              <a:rPr lang="en-US" sz="2000" u="sng" dirty="0">
                <a:solidFill>
                  <a:srgbClr val="0563C1"/>
                </a:solidFill>
                <a:effectLst/>
                <a:latin typeface="Calibri" panose="020F0502020204030204" pitchFamily="34" charset="0"/>
                <a:ea typeface="Times New Roman" panose="02020603050405020304" pitchFamily="18" charset="0"/>
                <a:hlinkClick r:id="rId6"/>
              </a:rPr>
              <a:t>https://www.samhsa.gov/medication-assisted-treatment/medications-counseling-related-conditions/opioid-overdose</a:t>
            </a:r>
            <a:endParaRPr lang="en-US" sz="2000" dirty="0">
              <a:effectLst/>
              <a:latin typeface="Calibri" panose="020F0502020204030204" pitchFamily="34" charset="0"/>
              <a:ea typeface="Calibri" panose="020F0502020204030204" pitchFamily="34" charset="0"/>
            </a:endParaRPr>
          </a:p>
          <a:p>
            <a:pPr marR="0" lvl="0">
              <a:spcBef>
                <a:spcPts val="0"/>
              </a:spcBef>
              <a:spcAft>
                <a:spcPts val="0"/>
              </a:spcAft>
              <a:buSzPts val="1000"/>
              <a:buFont typeface="Wingdings" panose="05000000000000000000" pitchFamily="2" charset="2"/>
              <a:buChar char="v"/>
              <a:tabLst>
                <a:tab pos="457200" algn="l"/>
              </a:tabLst>
            </a:pPr>
            <a:r>
              <a:rPr lang="en-US" sz="2000" dirty="0">
                <a:effectLst/>
                <a:latin typeface="Calibri" panose="020F0502020204030204" pitchFamily="34" charset="0"/>
                <a:ea typeface="Times New Roman" panose="02020603050405020304" pitchFamily="18" charset="0"/>
              </a:rPr>
              <a:t>GDA upcoming webinars (CE credit): </a:t>
            </a:r>
            <a:r>
              <a:rPr lang="en-US" sz="2000" u="sng" dirty="0">
                <a:solidFill>
                  <a:srgbClr val="0563C1"/>
                </a:solidFill>
                <a:effectLst/>
                <a:latin typeface="Calibri" panose="020F0502020204030204" pitchFamily="34" charset="0"/>
                <a:ea typeface="Times New Roman" panose="02020603050405020304" pitchFamily="18" charset="0"/>
                <a:hlinkClick r:id="rId7"/>
              </a:rPr>
              <a:t>https://www.gadental.org/education/upcoming-webinars</a:t>
            </a:r>
            <a:endParaRPr lang="en-US" sz="2000" dirty="0">
              <a:effectLst/>
              <a:latin typeface="Calibri" panose="020F0502020204030204" pitchFamily="34" charset="0"/>
              <a:ea typeface="Calibri" panose="020F0502020204030204" pitchFamily="34" charset="0"/>
            </a:endParaRPr>
          </a:p>
          <a:p>
            <a:pPr marR="0" lvl="0" fontAlgn="base">
              <a:spcBef>
                <a:spcPts val="0"/>
              </a:spcBef>
              <a:spcAft>
                <a:spcPts val="0"/>
              </a:spcAft>
              <a:buSzPts val="1000"/>
              <a:buFont typeface="Wingdings" panose="05000000000000000000" pitchFamily="2" charset="2"/>
              <a:buChar char="v"/>
              <a:tabLst>
                <a:tab pos="457200" algn="l"/>
              </a:tabLst>
            </a:pPr>
            <a:r>
              <a:rPr lang="en-US" sz="2000" dirty="0">
                <a:solidFill>
                  <a:srgbClr val="333333"/>
                </a:solidFill>
                <a:effectLst/>
                <a:latin typeface="Calibri" panose="020F0502020204030204" pitchFamily="34" charset="0"/>
                <a:ea typeface="Times New Roman" panose="02020603050405020304" pitchFamily="18" charset="0"/>
              </a:rPr>
              <a:t>Georgia PDMP, Naloxone &amp; Medical Amnesty: </a:t>
            </a:r>
            <a:r>
              <a:rPr lang="en-US" sz="2000" dirty="0">
                <a:solidFill>
                  <a:srgbClr val="333333"/>
                </a:solidFill>
                <a:effectLst/>
                <a:latin typeface="Calibri" panose="020F0502020204030204" pitchFamily="34" charset="0"/>
                <a:ea typeface="Times New Roman" panose="02020603050405020304" pitchFamily="18" charset="0"/>
                <a:hlinkClick r:id="rId8"/>
              </a:rPr>
              <a:t>https://www.mag.org/wp-content/uploads/2021/02/MAG-PDMP-Amnesty-Law-Naloxone-FactSheet-2021.pdf</a:t>
            </a:r>
            <a:r>
              <a:rPr lang="en-US" sz="2000" dirty="0">
                <a:solidFill>
                  <a:srgbClr val="333333"/>
                </a:solidFill>
                <a:effectLst/>
                <a:latin typeface="Calibri" panose="020F0502020204030204" pitchFamily="34" charset="0"/>
                <a:ea typeface="Times New Roman" panose="02020603050405020304" pitchFamily="18" charset="0"/>
              </a:rPr>
              <a:t> </a:t>
            </a:r>
          </a:p>
          <a:p>
            <a:pPr marR="0" lvl="0" fontAlgn="base">
              <a:spcBef>
                <a:spcPts val="0"/>
              </a:spcBef>
              <a:spcAft>
                <a:spcPts val="0"/>
              </a:spcAft>
              <a:buSzPts val="1000"/>
              <a:buFont typeface="Wingdings" panose="05000000000000000000" pitchFamily="2" charset="2"/>
              <a:buChar char="v"/>
              <a:tabLst>
                <a:tab pos="457200" algn="l"/>
              </a:tabLst>
            </a:pPr>
            <a:r>
              <a:rPr lang="en-US" sz="2000" dirty="0">
                <a:solidFill>
                  <a:srgbClr val="333333"/>
                </a:solidFill>
                <a:effectLst/>
                <a:latin typeface="Calibri" panose="020F0502020204030204" pitchFamily="34" charset="0"/>
                <a:ea typeface="Times New Roman" panose="02020603050405020304" pitchFamily="18" charset="0"/>
              </a:rPr>
              <a:t>MAG Fact Sheets: </a:t>
            </a:r>
            <a:r>
              <a:rPr lang="en-US" sz="2000" u="sng" dirty="0">
                <a:solidFill>
                  <a:srgbClr val="333333"/>
                </a:solidFill>
                <a:effectLst/>
                <a:latin typeface="Calibri" panose="020F0502020204030204" pitchFamily="34" charset="0"/>
                <a:ea typeface="Times New Roman" panose="02020603050405020304" pitchFamily="18" charset="0"/>
                <a:hlinkClick r:id="rId9"/>
              </a:rPr>
              <a:t>https://www.mag.org/advocacy/advocacy-fact-sheets/</a:t>
            </a:r>
            <a:endParaRPr lang="en-US" sz="2000" u="sng" dirty="0">
              <a:solidFill>
                <a:srgbClr val="333333"/>
              </a:solidFill>
              <a:effectLst/>
              <a:latin typeface="Calibri" panose="020F0502020204030204" pitchFamily="34" charset="0"/>
              <a:ea typeface="Times New Roman" panose="02020603050405020304" pitchFamily="18" charset="0"/>
            </a:endParaRPr>
          </a:p>
          <a:p>
            <a:pPr marR="0" lvl="0" fontAlgn="base">
              <a:spcBef>
                <a:spcPts val="0"/>
              </a:spcBef>
              <a:spcAft>
                <a:spcPts val="0"/>
              </a:spcAft>
              <a:buSzPts val="1000"/>
              <a:buFont typeface="Wingdings" panose="05000000000000000000" pitchFamily="2" charset="2"/>
              <a:buChar char="v"/>
              <a:tabLst>
                <a:tab pos="457200" algn="l"/>
              </a:tabLst>
            </a:pPr>
            <a:r>
              <a:rPr lang="en-US" sz="2000" dirty="0">
                <a:solidFill>
                  <a:srgbClr val="333333"/>
                </a:solidFill>
                <a:effectLst/>
                <a:latin typeface="Calibri" panose="020F0502020204030204" pitchFamily="34" charset="0"/>
                <a:ea typeface="Times New Roman" panose="02020603050405020304" pitchFamily="18" charset="0"/>
              </a:rPr>
              <a:t>GA DPH Drug Surveillance Unit: </a:t>
            </a:r>
            <a:r>
              <a:rPr lang="en-US" sz="2000" dirty="0">
                <a:solidFill>
                  <a:srgbClr val="333333"/>
                </a:solidFill>
                <a:effectLst/>
                <a:latin typeface="Calibri" panose="020F0502020204030204" pitchFamily="34" charset="0"/>
                <a:ea typeface="Calibri" panose="020F0502020204030204" pitchFamily="34" charset="0"/>
                <a:hlinkClick r:id="rId10"/>
              </a:rPr>
              <a:t>https://dph.georgia.gov/epidemiology/drug-surveillance-unit</a:t>
            </a:r>
            <a:endParaRPr lang="en-US" sz="2000" dirty="0">
              <a:solidFill>
                <a:srgbClr val="333333"/>
              </a:solidFill>
              <a:effectLst/>
              <a:latin typeface="Calibri" panose="020F0502020204030204" pitchFamily="34" charset="0"/>
              <a:ea typeface="Calibri" panose="020F0502020204030204" pitchFamily="34" charset="0"/>
            </a:endParaRPr>
          </a:p>
          <a:p>
            <a:pPr marR="0" lvl="0" fontAlgn="base">
              <a:spcBef>
                <a:spcPts val="0"/>
              </a:spcBef>
              <a:spcAft>
                <a:spcPts val="0"/>
              </a:spcAft>
              <a:buSzPts val="1000"/>
              <a:buFont typeface="Wingdings" panose="05000000000000000000" pitchFamily="2" charset="2"/>
              <a:buChar char="v"/>
              <a:tabLst>
                <a:tab pos="457200" algn="l"/>
              </a:tabLst>
            </a:pPr>
            <a:r>
              <a:rPr lang="en-US" sz="2000" dirty="0">
                <a:solidFill>
                  <a:srgbClr val="333333"/>
                </a:solidFill>
                <a:effectLst/>
                <a:latin typeface="Calibri" panose="020F0502020204030204" pitchFamily="34" charset="0"/>
                <a:ea typeface="Calibri" panose="020F0502020204030204" pitchFamily="34" charset="0"/>
                <a:hlinkClick r:id="rId11"/>
              </a:rPr>
              <a:t>https://www.optum.com/business/resources/library/managing-opioid-costs-managing-risks.html</a:t>
            </a:r>
            <a:endParaRPr lang="en-US" sz="2000" dirty="0">
              <a:solidFill>
                <a:srgbClr val="333333"/>
              </a:solidFill>
              <a:effectLst/>
              <a:latin typeface="Calibri" panose="020F0502020204030204" pitchFamily="34" charset="0"/>
              <a:ea typeface="Calibri" panose="020F0502020204030204" pitchFamily="34" charset="0"/>
            </a:endParaRPr>
          </a:p>
          <a:p>
            <a:pPr marR="0" lvl="0" fontAlgn="base">
              <a:spcBef>
                <a:spcPts val="0"/>
              </a:spcBef>
              <a:spcAft>
                <a:spcPts val="0"/>
              </a:spcAft>
              <a:buSzPts val="1000"/>
              <a:buFont typeface="Wingdings" panose="05000000000000000000" pitchFamily="2" charset="2"/>
              <a:buChar char="v"/>
              <a:tabLst>
                <a:tab pos="457200" algn="l"/>
              </a:tabLst>
            </a:pPr>
            <a:endParaRPr lang="en-US" sz="2000" dirty="0">
              <a:solidFill>
                <a:srgbClr val="333333"/>
              </a:solidFill>
              <a:effectLst/>
              <a:highlight>
                <a:srgbClr val="FFFF00"/>
              </a:highligh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endParaRPr lang="en-US" sz="2000" dirty="0">
              <a:solidFill>
                <a:srgbClr val="333333"/>
              </a:solidFill>
              <a:effectLst/>
              <a:latin typeface="Calibri" panose="020F0502020204030204" pitchFamily="34" charset="0"/>
              <a:ea typeface="Calibri" panose="020F0502020204030204" pitchFamily="34" charset="0"/>
            </a:endParaRPr>
          </a:p>
          <a:p>
            <a:pPr marL="514350" marR="0" indent="-285750">
              <a:spcBef>
                <a:spcPts val="0"/>
              </a:spcBef>
              <a:spcAft>
                <a:spcPts val="0"/>
              </a:spcAft>
              <a:buFont typeface="Wingdings" panose="05000000000000000000" pitchFamily="2" charset="2"/>
              <a:buChar char="v"/>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10354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icon&#10;&#10;Description automatically generated">
            <a:extLst>
              <a:ext uri="{FF2B5EF4-FFF2-40B4-BE49-F238E27FC236}">
                <a16:creationId xmlns:a16="http://schemas.microsoft.com/office/drawing/2014/main" id="{92C60EC8-58E2-4513-ACF3-CBA72B172D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27269" y="1466274"/>
            <a:ext cx="4580708" cy="4081086"/>
          </a:xfrm>
          <a:prstGeom prst="rect">
            <a:avLst/>
          </a:prstGeom>
        </p:spPr>
      </p:pic>
    </p:spTree>
    <p:extLst>
      <p:ext uri="{BB962C8B-B14F-4D97-AF65-F5344CB8AC3E}">
        <p14:creationId xmlns:p14="http://schemas.microsoft.com/office/powerpoint/2010/main" val="128042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D010-C96D-4DC8-A36B-48A53BBD8C52}"/>
              </a:ext>
            </a:extLst>
          </p:cNvPr>
          <p:cNvSpPr>
            <a:spLocks noGrp="1"/>
          </p:cNvSpPr>
          <p:nvPr>
            <p:ph type="title"/>
          </p:nvPr>
        </p:nvSpPr>
        <p:spPr/>
        <p:txBody>
          <a:bodyPr/>
          <a:lstStyle/>
          <a:p>
            <a:pPr algn="ctr"/>
            <a:r>
              <a:rPr lang="en-US" b="1" dirty="0"/>
              <a:t>Contact Information</a:t>
            </a:r>
          </a:p>
        </p:txBody>
      </p:sp>
      <p:sp>
        <p:nvSpPr>
          <p:cNvPr id="3" name="Content Placeholder 2">
            <a:extLst>
              <a:ext uri="{FF2B5EF4-FFF2-40B4-BE49-F238E27FC236}">
                <a16:creationId xmlns:a16="http://schemas.microsoft.com/office/drawing/2014/main" id="{EDC5A78B-CFB3-492B-9041-3EBD509562E2}"/>
              </a:ext>
            </a:extLst>
          </p:cNvPr>
          <p:cNvSpPr>
            <a:spLocks noGrp="1"/>
          </p:cNvSpPr>
          <p:nvPr>
            <p:ph idx="1"/>
          </p:nvPr>
        </p:nvSpPr>
        <p:spPr/>
        <p:txBody>
          <a:bodyPr/>
          <a:lstStyle/>
          <a:p>
            <a:pPr marL="0" indent="0" algn="ctr">
              <a:buNone/>
            </a:pPr>
            <a:r>
              <a:rPr lang="en-US" dirty="0">
                <a:hlinkClick r:id="rId2"/>
              </a:rPr>
              <a:t>despina.dalton@gmail.com</a:t>
            </a:r>
            <a:endParaRPr lang="en-US" dirty="0"/>
          </a:p>
          <a:p>
            <a:pPr marL="0" indent="0" algn="ctr">
              <a:buNone/>
            </a:pPr>
            <a:r>
              <a:rPr lang="en-US" dirty="0">
                <a:hlinkClick r:id="rId3"/>
              </a:rPr>
              <a:t>debi.dalton@dch.ga.gov</a:t>
            </a:r>
            <a:endParaRPr lang="en-US" dirty="0"/>
          </a:p>
          <a:p>
            <a:pPr marL="0" indent="0" algn="ctr">
              <a:buNone/>
            </a:pPr>
            <a:r>
              <a:rPr lang="en-US" dirty="0">
                <a:hlinkClick r:id="rId4"/>
              </a:rPr>
              <a:t>debi.demestihasdalton@wellstar.org</a:t>
            </a:r>
            <a:endParaRPr lang="en-US" dirty="0"/>
          </a:p>
          <a:p>
            <a:pPr marL="0" indent="0" algn="ctr">
              <a:buNone/>
            </a:pPr>
            <a:endParaRPr lang="en-US" dirty="0"/>
          </a:p>
          <a:p>
            <a:pPr marL="0" indent="0" algn="ctr">
              <a:buNone/>
            </a:pPr>
            <a:r>
              <a:rPr lang="en-US" dirty="0"/>
              <a:t>470-644-5485 office</a:t>
            </a:r>
          </a:p>
          <a:p>
            <a:pPr marL="0" indent="0" algn="ctr">
              <a:buNone/>
            </a:pPr>
            <a:r>
              <a:rPr lang="en-US" dirty="0"/>
              <a:t>404-805-4454 cell</a:t>
            </a:r>
          </a:p>
        </p:txBody>
      </p:sp>
    </p:spTree>
    <p:extLst>
      <p:ext uri="{BB962C8B-B14F-4D97-AF65-F5344CB8AC3E}">
        <p14:creationId xmlns:p14="http://schemas.microsoft.com/office/powerpoint/2010/main" val="397880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0C26A7-2EE4-4BD9-8947-4B9596B95695}"/>
              </a:ext>
            </a:extLst>
          </p:cNvPr>
          <p:cNvSpPr>
            <a:spLocks noGrp="1"/>
          </p:cNvSpPr>
          <p:nvPr>
            <p:ph type="title"/>
          </p:nvPr>
        </p:nvSpPr>
        <p:spPr>
          <a:xfrm>
            <a:off x="643467" y="321734"/>
            <a:ext cx="10905066" cy="1135737"/>
          </a:xfrm>
        </p:spPr>
        <p:txBody>
          <a:bodyPr>
            <a:normAutofit/>
          </a:bodyPr>
          <a:lstStyle/>
          <a:p>
            <a:r>
              <a:rPr lang="en-US" b="1" dirty="0"/>
              <a:t>Statistics</a:t>
            </a:r>
          </a:p>
        </p:txBody>
      </p:sp>
      <p:sp>
        <p:nvSpPr>
          <p:cNvPr id="3" name="Content Placeholder 2">
            <a:extLst>
              <a:ext uri="{FF2B5EF4-FFF2-40B4-BE49-F238E27FC236}">
                <a16:creationId xmlns:a16="http://schemas.microsoft.com/office/drawing/2014/main" id="{29C049B7-84C8-4F8F-A53F-89B4E9A053E2}"/>
              </a:ext>
            </a:extLst>
          </p:cNvPr>
          <p:cNvSpPr>
            <a:spLocks noGrp="1"/>
          </p:cNvSpPr>
          <p:nvPr>
            <p:ph idx="1"/>
          </p:nvPr>
        </p:nvSpPr>
        <p:spPr>
          <a:xfrm>
            <a:off x="888274" y="1457471"/>
            <a:ext cx="10030694" cy="4719492"/>
          </a:xfrm>
        </p:spPr>
        <p:txBody>
          <a:bodyPr>
            <a:normAutofit/>
          </a:bodyPr>
          <a:lstStyle/>
          <a:p>
            <a:pPr>
              <a:buFont typeface="Wingdings" panose="05000000000000000000" pitchFamily="2" charset="2"/>
              <a:buChar char="v"/>
            </a:pPr>
            <a:r>
              <a:rPr lang="en-US" sz="2400" dirty="0"/>
              <a:t>By 2010, overdose deaths outnumbered deaths by gunshot wounds and MVC’s combined.</a:t>
            </a:r>
          </a:p>
          <a:p>
            <a:pPr>
              <a:buFont typeface="Wingdings" panose="05000000000000000000" pitchFamily="2" charset="2"/>
              <a:buChar char="v"/>
            </a:pPr>
            <a:r>
              <a:rPr lang="en-US" sz="2400" dirty="0"/>
              <a:t>By 2016 and 2017, over 120 people died every day in the US from opioid overdoses (more than two people per state per day). By 2019, 38 people died per day due to these overdoses.</a:t>
            </a:r>
          </a:p>
          <a:p>
            <a:pPr>
              <a:buFont typeface="Wingdings" panose="05000000000000000000" pitchFamily="2" charset="2"/>
              <a:buChar char="v"/>
            </a:pPr>
            <a:r>
              <a:rPr lang="en-US" sz="2400" dirty="0"/>
              <a:t>6,100 fatal overdoses occurred in the US in 1980 which increased to 8,050 in 1999 but…</a:t>
            </a:r>
          </a:p>
          <a:p>
            <a:pPr>
              <a:buFont typeface="Wingdings" panose="05000000000000000000" pitchFamily="2" charset="2"/>
              <a:buChar char="v"/>
            </a:pPr>
            <a:r>
              <a:rPr lang="en-US" sz="2400" dirty="0"/>
              <a:t>By 2013, this increased to 33,090 opioid related overdoses in the US.</a:t>
            </a:r>
          </a:p>
          <a:p>
            <a:pPr>
              <a:buFont typeface="Wingdings" panose="05000000000000000000" pitchFamily="2" charset="2"/>
              <a:buChar char="v"/>
            </a:pPr>
            <a:r>
              <a:rPr lang="en-US" sz="2400" dirty="0"/>
              <a:t>And 47,055 fatal overdoses occurred in 2014 with 61% being from prescription opioids.</a:t>
            </a:r>
          </a:p>
          <a:p>
            <a:pPr>
              <a:buFont typeface="Wingdings" panose="05000000000000000000" pitchFamily="2" charset="2"/>
              <a:buChar char="v"/>
            </a:pPr>
            <a:r>
              <a:rPr lang="en-US" sz="2400" dirty="0"/>
              <a:t>From 1999 to 2019, nearly 247,000 people died in the US from opioid related overdoses.</a:t>
            </a:r>
          </a:p>
          <a:p>
            <a:endParaRPr lang="en-US" sz="2000" dirty="0"/>
          </a:p>
        </p:txBody>
      </p:sp>
      <p:sp>
        <p:nvSpPr>
          <p:cNvPr id="2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803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B258F9-918C-457A-BA5D-F4445AA78C8A}"/>
              </a:ext>
            </a:extLst>
          </p:cNvPr>
          <p:cNvSpPr>
            <a:spLocks noGrp="1"/>
          </p:cNvSpPr>
          <p:nvPr>
            <p:ph type="title"/>
          </p:nvPr>
        </p:nvSpPr>
        <p:spPr>
          <a:xfrm>
            <a:off x="643467" y="321734"/>
            <a:ext cx="10905066" cy="1135737"/>
          </a:xfrm>
        </p:spPr>
        <p:txBody>
          <a:bodyPr>
            <a:normAutofit/>
          </a:bodyPr>
          <a:lstStyle/>
          <a:p>
            <a:r>
              <a:rPr lang="en-US" b="1" dirty="0"/>
              <a:t>Statistics</a:t>
            </a:r>
          </a:p>
        </p:txBody>
      </p:sp>
      <p:sp>
        <p:nvSpPr>
          <p:cNvPr id="3" name="Content Placeholder 2">
            <a:extLst>
              <a:ext uri="{FF2B5EF4-FFF2-40B4-BE49-F238E27FC236}">
                <a16:creationId xmlns:a16="http://schemas.microsoft.com/office/drawing/2014/main" id="{F123DBCB-807D-429C-A4FC-E68DD53B2C88}"/>
              </a:ext>
            </a:extLst>
          </p:cNvPr>
          <p:cNvSpPr>
            <a:spLocks noGrp="1"/>
          </p:cNvSpPr>
          <p:nvPr>
            <p:ph idx="1"/>
          </p:nvPr>
        </p:nvSpPr>
        <p:spPr>
          <a:xfrm>
            <a:off x="914399" y="1457471"/>
            <a:ext cx="10004569" cy="4719492"/>
          </a:xfrm>
        </p:spPr>
        <p:txBody>
          <a:bodyPr>
            <a:normAutofit/>
          </a:bodyPr>
          <a:lstStyle/>
          <a:p>
            <a:pPr>
              <a:buFont typeface="Wingdings" panose="05000000000000000000" pitchFamily="2" charset="2"/>
              <a:buChar char="v"/>
            </a:pPr>
            <a:r>
              <a:rPr lang="en-US" sz="2400" dirty="0"/>
              <a:t>The number of prescriptions written for opioids had quadrupled from 1999 to 2014. This number has significantly dropped since instituting the PDMP.</a:t>
            </a:r>
          </a:p>
          <a:p>
            <a:pPr>
              <a:buFont typeface="Wingdings" panose="05000000000000000000" pitchFamily="2" charset="2"/>
              <a:buChar char="v"/>
            </a:pPr>
            <a:r>
              <a:rPr lang="en-US" sz="2400" dirty="0"/>
              <a:t>Opioid medication sales in the US increased by 300% over the past 10 years.</a:t>
            </a:r>
          </a:p>
          <a:p>
            <a:pPr>
              <a:buFont typeface="Wingdings" panose="05000000000000000000" pitchFamily="2" charset="2"/>
              <a:buChar char="v"/>
            </a:pPr>
            <a:r>
              <a:rPr lang="en-US" sz="2400" dirty="0"/>
              <a:t>Heroin and “fentanyl” overdoses were on the rise with the South seeing larger increases for many years. By 2019, the use, abuse and deaths by overdose seemed to stabilize….but the rate is still high.</a:t>
            </a:r>
          </a:p>
          <a:p>
            <a:pPr>
              <a:buFont typeface="Wingdings" panose="05000000000000000000" pitchFamily="2" charset="2"/>
              <a:buChar char="v"/>
            </a:pPr>
            <a:r>
              <a:rPr lang="en-US" sz="2400" dirty="0"/>
              <a:t>From 2004 to 2011, Emergency Departments had seen a 114% increase in the number of ED visits due to opioid misuse or abuse: over 1.4 million ED visits in 2011 alone.</a:t>
            </a:r>
          </a:p>
          <a:p>
            <a:pPr>
              <a:buFont typeface="Wingdings" panose="05000000000000000000" pitchFamily="2" charset="2"/>
              <a:buChar char="v"/>
            </a:pPr>
            <a:r>
              <a:rPr lang="en-US" sz="2400" dirty="0"/>
              <a:t>Admission rate that was substance abuse related in 2009 was 6 times the rate of 1999.</a:t>
            </a:r>
          </a:p>
          <a:p>
            <a:pPr>
              <a:buFont typeface="Wingdings" panose="05000000000000000000" pitchFamily="2" charset="2"/>
              <a:buChar char="v"/>
            </a:pPr>
            <a:endParaRPr lang="en-US" sz="2000" dirty="0"/>
          </a:p>
          <a:p>
            <a:endParaRPr lang="en-US" sz="2000" dirty="0"/>
          </a:p>
          <a:p>
            <a:endParaRPr lang="en-US" sz="2000"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320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69342-5DF5-4BC2-8BAC-00A5B03F7CAA}"/>
              </a:ext>
            </a:extLst>
          </p:cNvPr>
          <p:cNvPicPr>
            <a:picLocks noChangeAspect="1"/>
          </p:cNvPicPr>
          <p:nvPr/>
        </p:nvPicPr>
        <p:blipFill>
          <a:blip r:embed="rId2"/>
          <a:stretch>
            <a:fillRect/>
          </a:stretch>
        </p:blipFill>
        <p:spPr>
          <a:xfrm>
            <a:off x="1550126" y="889559"/>
            <a:ext cx="3936274" cy="4035138"/>
          </a:xfrm>
          <a:prstGeom prst="rect">
            <a:avLst/>
          </a:prstGeom>
        </p:spPr>
      </p:pic>
      <p:sp>
        <p:nvSpPr>
          <p:cNvPr id="4" name="TextBox 3">
            <a:extLst>
              <a:ext uri="{FF2B5EF4-FFF2-40B4-BE49-F238E27FC236}">
                <a16:creationId xmlns:a16="http://schemas.microsoft.com/office/drawing/2014/main" id="{A5F21F04-B554-42E6-AC99-387830E4F0B5}"/>
              </a:ext>
            </a:extLst>
          </p:cNvPr>
          <p:cNvSpPr txBox="1"/>
          <p:nvPr/>
        </p:nvSpPr>
        <p:spPr>
          <a:xfrm>
            <a:off x="5873538" y="921185"/>
            <a:ext cx="5660966" cy="2308324"/>
          </a:xfrm>
          <a:prstGeom prst="rect">
            <a:avLst/>
          </a:prstGeom>
          <a:noFill/>
        </p:spPr>
        <p:txBody>
          <a:bodyPr wrap="square" rtlCol="0">
            <a:spAutoFit/>
          </a:bodyPr>
          <a:lstStyle/>
          <a:p>
            <a:r>
              <a:rPr lang="en-US" dirty="0"/>
              <a:t>Dispensing Rates for Georgia Map:</a:t>
            </a:r>
          </a:p>
          <a:p>
            <a:pPr marL="285750" indent="-285750">
              <a:buFont typeface="Wingdings" panose="05000000000000000000" pitchFamily="2" charset="2"/>
              <a:buChar char="v"/>
            </a:pPr>
            <a:r>
              <a:rPr lang="en-US" dirty="0"/>
              <a:t>Since 2019, this map shows the location of the prescriber rather than the location of the pharmacy that filled the prescriptions.</a:t>
            </a:r>
          </a:p>
          <a:p>
            <a:pPr marL="285750" indent="-285750">
              <a:buFont typeface="Wingdings" panose="05000000000000000000" pitchFamily="2" charset="2"/>
              <a:buChar char="v"/>
            </a:pPr>
            <a:r>
              <a:rPr lang="en-US" dirty="0"/>
              <a:t>Darker color represents increased number of prescriptions written: note counties that border other states.</a:t>
            </a:r>
          </a:p>
          <a:p>
            <a:pPr marL="285750" indent="-285750">
              <a:buFont typeface="Wingdings" panose="05000000000000000000" pitchFamily="2" charset="2"/>
              <a:buChar char="v"/>
            </a:pPr>
            <a:endParaRPr lang="en-US" dirty="0"/>
          </a:p>
        </p:txBody>
      </p:sp>
      <p:pic>
        <p:nvPicPr>
          <p:cNvPr id="6" name="Picture 5">
            <a:extLst>
              <a:ext uri="{FF2B5EF4-FFF2-40B4-BE49-F238E27FC236}">
                <a16:creationId xmlns:a16="http://schemas.microsoft.com/office/drawing/2014/main" id="{5381A920-E5C1-44E7-9BEF-0430B1E41736}"/>
              </a:ext>
            </a:extLst>
          </p:cNvPr>
          <p:cNvPicPr>
            <a:picLocks noChangeAspect="1"/>
          </p:cNvPicPr>
          <p:nvPr/>
        </p:nvPicPr>
        <p:blipFill>
          <a:blip r:embed="rId3"/>
          <a:stretch>
            <a:fillRect/>
          </a:stretch>
        </p:blipFill>
        <p:spPr>
          <a:xfrm>
            <a:off x="5361105" y="4093561"/>
            <a:ext cx="2900608" cy="1662272"/>
          </a:xfrm>
          <a:prstGeom prst="rect">
            <a:avLst/>
          </a:prstGeom>
        </p:spPr>
      </p:pic>
    </p:spTree>
    <p:extLst>
      <p:ext uri="{BB962C8B-B14F-4D97-AF65-F5344CB8AC3E}">
        <p14:creationId xmlns:p14="http://schemas.microsoft.com/office/powerpoint/2010/main" val="358769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D77F11B9-0407-49E1-8AF1-2134CB8A8857}"/>
              </a:ext>
            </a:extLst>
          </p:cNvPr>
          <p:cNvPicPr>
            <a:picLocks noChangeAspect="1"/>
          </p:cNvPicPr>
          <p:nvPr/>
        </p:nvPicPr>
        <p:blipFill>
          <a:blip r:embed="rId2"/>
          <a:stretch>
            <a:fillRect/>
          </a:stretch>
        </p:blipFill>
        <p:spPr>
          <a:xfrm>
            <a:off x="977983" y="914400"/>
            <a:ext cx="9158794" cy="5185954"/>
          </a:xfrm>
          <a:prstGeom prst="rect">
            <a:avLst/>
          </a:prstGeom>
        </p:spPr>
      </p:pic>
    </p:spTree>
    <p:extLst>
      <p:ext uri="{BB962C8B-B14F-4D97-AF65-F5344CB8AC3E}">
        <p14:creationId xmlns:p14="http://schemas.microsoft.com/office/powerpoint/2010/main" val="127338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88F66-915D-45AB-8C3E-06A23F621F3B}"/>
              </a:ext>
            </a:extLst>
          </p:cNvPr>
          <p:cNvSpPr>
            <a:spLocks noGrp="1"/>
          </p:cNvSpPr>
          <p:nvPr>
            <p:ph type="title"/>
          </p:nvPr>
        </p:nvSpPr>
        <p:spPr>
          <a:xfrm>
            <a:off x="643467" y="321734"/>
            <a:ext cx="10905066" cy="1135737"/>
          </a:xfrm>
        </p:spPr>
        <p:txBody>
          <a:bodyPr>
            <a:normAutofit/>
          </a:bodyPr>
          <a:lstStyle/>
          <a:p>
            <a:r>
              <a:rPr lang="en-US" b="1" dirty="0"/>
              <a:t>Statistics</a:t>
            </a:r>
          </a:p>
        </p:txBody>
      </p:sp>
      <p:sp>
        <p:nvSpPr>
          <p:cNvPr id="3" name="Content Placeholder 2">
            <a:extLst>
              <a:ext uri="{FF2B5EF4-FFF2-40B4-BE49-F238E27FC236}">
                <a16:creationId xmlns:a16="http://schemas.microsoft.com/office/drawing/2014/main" id="{F7F51C8A-7EE1-485D-84E8-389221C9FDFD}"/>
              </a:ext>
            </a:extLst>
          </p:cNvPr>
          <p:cNvSpPr>
            <a:spLocks noGrp="1"/>
          </p:cNvSpPr>
          <p:nvPr>
            <p:ph idx="1"/>
          </p:nvPr>
        </p:nvSpPr>
        <p:spPr>
          <a:xfrm>
            <a:off x="643467" y="1541417"/>
            <a:ext cx="10905066" cy="4635546"/>
          </a:xfrm>
        </p:spPr>
        <p:txBody>
          <a:bodyPr>
            <a:normAutofit/>
          </a:bodyPr>
          <a:lstStyle/>
          <a:p>
            <a:pPr>
              <a:buFont typeface="Wingdings" panose="05000000000000000000" pitchFamily="2" charset="2"/>
              <a:buChar char="v"/>
            </a:pPr>
            <a:r>
              <a:rPr lang="en-US" sz="2400" dirty="0"/>
              <a:t>Chronic pain patients are </a:t>
            </a:r>
            <a:r>
              <a:rPr lang="en-US" sz="2400" b="1" dirty="0"/>
              <a:t>as likely</a:t>
            </a:r>
            <a:r>
              <a:rPr lang="en-US" sz="2400" dirty="0"/>
              <a:t> to die as are recreational opioid users. </a:t>
            </a:r>
          </a:p>
          <a:p>
            <a:pPr>
              <a:buFont typeface="Wingdings" panose="05000000000000000000" pitchFamily="2" charset="2"/>
              <a:buChar char="v"/>
            </a:pPr>
            <a:r>
              <a:rPr lang="en-US" sz="2400" dirty="0"/>
              <a:t>20 to 27% of fatal overdoses are from a patient’s own prescription but the vast majority are from drug diversion. </a:t>
            </a:r>
          </a:p>
          <a:p>
            <a:pPr>
              <a:buFont typeface="Wingdings" panose="05000000000000000000" pitchFamily="2" charset="2"/>
              <a:buChar char="v"/>
            </a:pPr>
            <a:r>
              <a:rPr lang="en-US" sz="2400" dirty="0"/>
              <a:t>Fulton County’s opioid overdose rate was more than double the national average in 2014 with Cobb County right behind with fentanyl and heroin adding to the cause of these overdoses. </a:t>
            </a:r>
          </a:p>
          <a:p>
            <a:pPr>
              <a:buFont typeface="Wingdings" panose="05000000000000000000" pitchFamily="2" charset="2"/>
              <a:buChar char="v"/>
            </a:pPr>
            <a:r>
              <a:rPr lang="en-US" sz="2400" dirty="0"/>
              <a:t>Opioids were among the top 10 substances named on death certificates.</a:t>
            </a:r>
          </a:p>
          <a:p>
            <a:pPr>
              <a:buFont typeface="Wingdings" panose="05000000000000000000" pitchFamily="2" charset="2"/>
              <a:buChar char="v"/>
            </a:pPr>
            <a:r>
              <a:rPr lang="en-US" sz="2400" dirty="0"/>
              <a:t>Patients initially treated with opioids for medical reasons, who later became addicted, turned to heroin and IMF as they were cheaper and more easily attainable on the black market.</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4966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065001-1BF1-4CE1-8649-9CD88164FBA9}"/>
              </a:ext>
            </a:extLst>
          </p:cNvPr>
          <p:cNvSpPr>
            <a:spLocks noGrp="1"/>
          </p:cNvSpPr>
          <p:nvPr>
            <p:ph type="title"/>
          </p:nvPr>
        </p:nvSpPr>
        <p:spPr>
          <a:xfrm>
            <a:off x="643467" y="321734"/>
            <a:ext cx="10905066" cy="1135737"/>
          </a:xfrm>
        </p:spPr>
        <p:txBody>
          <a:bodyPr>
            <a:normAutofit/>
          </a:bodyPr>
          <a:lstStyle/>
          <a:p>
            <a:r>
              <a:rPr lang="en-US" b="1" dirty="0"/>
              <a:t>Statistics</a:t>
            </a:r>
          </a:p>
        </p:txBody>
      </p:sp>
      <p:sp>
        <p:nvSpPr>
          <p:cNvPr id="3" name="Content Placeholder 2">
            <a:extLst>
              <a:ext uri="{FF2B5EF4-FFF2-40B4-BE49-F238E27FC236}">
                <a16:creationId xmlns:a16="http://schemas.microsoft.com/office/drawing/2014/main" id="{F4EACEDA-59DE-4EA6-8E35-1CB6FFEE3AC8}"/>
              </a:ext>
            </a:extLst>
          </p:cNvPr>
          <p:cNvSpPr>
            <a:spLocks noGrp="1"/>
          </p:cNvSpPr>
          <p:nvPr>
            <p:ph idx="1"/>
          </p:nvPr>
        </p:nvSpPr>
        <p:spPr>
          <a:xfrm>
            <a:off x="643467" y="1568606"/>
            <a:ext cx="10407710" cy="3658931"/>
          </a:xfrm>
        </p:spPr>
        <p:txBody>
          <a:bodyPr>
            <a:normAutofit/>
          </a:bodyPr>
          <a:lstStyle/>
          <a:p>
            <a:pPr>
              <a:buFont typeface="Wingdings" panose="05000000000000000000" pitchFamily="2" charset="2"/>
              <a:buChar char="v"/>
            </a:pPr>
            <a:r>
              <a:rPr lang="en-US" sz="2400" dirty="0"/>
              <a:t>Opioids involve more than 80% of all drug overdose deaths. </a:t>
            </a:r>
          </a:p>
          <a:p>
            <a:pPr>
              <a:buFont typeface="Wingdings" panose="05000000000000000000" pitchFamily="2" charset="2"/>
              <a:buChar char="v"/>
            </a:pPr>
            <a:r>
              <a:rPr lang="en-US" sz="2400" dirty="0"/>
              <a:t>Most of these deaths involved illicitly manufactured fentanyl (IMF).</a:t>
            </a:r>
          </a:p>
          <a:p>
            <a:pPr>
              <a:buFont typeface="Wingdings" panose="05000000000000000000" pitchFamily="2" charset="2"/>
              <a:buChar char="v"/>
            </a:pPr>
            <a:r>
              <a:rPr lang="en-US" sz="2400" dirty="0"/>
              <a:t>Total societal costs of prescription abuse, dependence and overdoses in 2013 was $78.5 billion: including healthcare costs, criminal justice costs and loss of productivity, and the cost is exponentially rising.</a:t>
            </a:r>
          </a:p>
          <a:p>
            <a:pPr>
              <a:buFont typeface="Wingdings" panose="05000000000000000000" pitchFamily="2" charset="2"/>
              <a:buChar char="v"/>
            </a:pPr>
            <a:r>
              <a:rPr lang="en-US" sz="2400" dirty="0"/>
              <a:t>Insurance carriers report an enormous increase in cost to care for patients due to opioid abuse, dependence and overdose but these number are also on the rise. In just five years, that annual cost increased from $72 million to $722 million. That is an increase of almost 1000%.</a:t>
            </a:r>
          </a:p>
          <a:p>
            <a:pPr marL="0" indent="0">
              <a:buNone/>
            </a:pPr>
            <a:endParaRPr lang="en-US" sz="2000" dirty="0"/>
          </a:p>
          <a:p>
            <a:endParaRPr lang="en-US" sz="2000" dirty="0"/>
          </a:p>
          <a:p>
            <a:endParaRPr lang="en-US" sz="2000"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7690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75CA-9B36-4CAC-BCB6-33D742B637BB}"/>
              </a:ext>
            </a:extLst>
          </p:cNvPr>
          <p:cNvSpPr>
            <a:spLocks noGrp="1"/>
          </p:cNvSpPr>
          <p:nvPr>
            <p:ph type="title"/>
          </p:nvPr>
        </p:nvSpPr>
        <p:spPr/>
        <p:txBody>
          <a:bodyPr/>
          <a:lstStyle/>
          <a:p>
            <a:pPr algn="ctr"/>
            <a:r>
              <a:rPr lang="en-US" b="1" dirty="0"/>
              <a:t>The Law</a:t>
            </a:r>
          </a:p>
        </p:txBody>
      </p:sp>
      <p:pic>
        <p:nvPicPr>
          <p:cNvPr id="5" name="Content Placeholder 4">
            <a:extLst>
              <a:ext uri="{FF2B5EF4-FFF2-40B4-BE49-F238E27FC236}">
                <a16:creationId xmlns:a16="http://schemas.microsoft.com/office/drawing/2014/main" id="{C3C14521-8978-4618-BDD9-09783974B0D0}"/>
              </a:ext>
            </a:extLst>
          </p:cNvPr>
          <p:cNvPicPr>
            <a:picLocks noGrp="1" noChangeAspect="1"/>
          </p:cNvPicPr>
          <p:nvPr>
            <p:ph idx="1"/>
          </p:nvPr>
        </p:nvPicPr>
        <p:blipFill>
          <a:blip r:embed="rId2"/>
          <a:stretch>
            <a:fillRect/>
          </a:stretch>
        </p:blipFill>
        <p:spPr>
          <a:xfrm>
            <a:off x="2677886" y="1673697"/>
            <a:ext cx="6805748" cy="4819178"/>
          </a:xfrm>
        </p:spPr>
      </p:pic>
    </p:spTree>
    <p:extLst>
      <p:ext uri="{BB962C8B-B14F-4D97-AF65-F5344CB8AC3E}">
        <p14:creationId xmlns:p14="http://schemas.microsoft.com/office/powerpoint/2010/main" val="995071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6052</TotalTime>
  <Words>1837</Words>
  <Application>Microsoft Office PowerPoint</Application>
  <PresentationFormat>Widescreen</PresentationFormat>
  <Paragraphs>132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Wingdings</vt:lpstr>
      <vt:lpstr>Office Theme</vt:lpstr>
      <vt:lpstr>The Impact of Opioid Abuse  and Proper Prescription Writing of Opioids in a Dental Practice  September 26, 2021</vt:lpstr>
      <vt:lpstr>Disclosure</vt:lpstr>
      <vt:lpstr>Statistics</vt:lpstr>
      <vt:lpstr>Statistics</vt:lpstr>
      <vt:lpstr>PowerPoint Presentation</vt:lpstr>
      <vt:lpstr>PowerPoint Presentation</vt:lpstr>
      <vt:lpstr>Statistics</vt:lpstr>
      <vt:lpstr>Statistics</vt:lpstr>
      <vt:lpstr>The Law</vt:lpstr>
      <vt:lpstr>The Law</vt:lpstr>
      <vt:lpstr>The Law </vt:lpstr>
      <vt:lpstr>The Law</vt:lpstr>
      <vt:lpstr>The Law</vt:lpstr>
      <vt:lpstr>PDMP</vt:lpstr>
      <vt:lpstr>PDMP</vt:lpstr>
      <vt:lpstr>PDMP</vt:lpstr>
      <vt:lpstr>PDMP</vt:lpstr>
      <vt:lpstr>Electronic Database Review Advisory Committee </vt:lpstr>
      <vt:lpstr>PowerPoint Presentation</vt:lpstr>
      <vt:lpstr>Prescribing</vt:lpstr>
      <vt:lpstr>For Dentists</vt:lpstr>
      <vt:lpstr>Resources</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Opioid Abuse and the Proper Prescription Writing and use of Opioids in a Dental Practice</dc:title>
  <dc:creator>Demestihas Dalton, Debi</dc:creator>
  <cp:lastModifiedBy>Kimberly White</cp:lastModifiedBy>
  <cp:revision>28</cp:revision>
  <dcterms:created xsi:type="dcterms:W3CDTF">2021-08-11T18:09:49Z</dcterms:created>
  <dcterms:modified xsi:type="dcterms:W3CDTF">2021-08-17T16:26:56Z</dcterms:modified>
</cp:coreProperties>
</file>